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3"/>
  </p:notesMasterIdLst>
  <p:sldIdLst>
    <p:sldId id="278" r:id="rId2"/>
    <p:sldId id="279" r:id="rId3"/>
    <p:sldId id="273" r:id="rId4"/>
    <p:sldId id="290" r:id="rId5"/>
    <p:sldId id="264" r:id="rId6"/>
    <p:sldId id="265" r:id="rId7"/>
    <p:sldId id="258" r:id="rId8"/>
    <p:sldId id="292" r:id="rId9"/>
    <p:sldId id="266" r:id="rId10"/>
    <p:sldId id="276" r:id="rId11"/>
    <p:sldId id="267" r:id="rId12"/>
    <p:sldId id="260" r:id="rId13"/>
    <p:sldId id="293" r:id="rId14"/>
    <p:sldId id="275" r:id="rId15"/>
    <p:sldId id="294" r:id="rId16"/>
    <p:sldId id="277" r:id="rId17"/>
    <p:sldId id="295" r:id="rId18"/>
    <p:sldId id="291" r:id="rId19"/>
    <p:sldId id="271" r:id="rId20"/>
    <p:sldId id="272" r:id="rId21"/>
    <p:sldId id="274" r:id="rId22"/>
  </p:sldIdLst>
  <p:sldSz cx="9144000" cy="5143500" type="screen16x9"/>
  <p:notesSz cx="6858000" cy="9144000"/>
  <p:embeddedFontLst>
    <p:embeddedFont>
      <p:font typeface="Geo Sans Light NWEA" panose="02000603020000020003" pitchFamily="2" charset="0"/>
      <p:regular r:id="rId24"/>
    </p:embeddedFont>
    <p:embeddedFont>
      <p:font typeface="Rough Draft" panose="00000400000000000000" pitchFamily="2" charset="0"/>
      <p:regular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94" autoAdjust="0"/>
    <p:restoredTop sz="87548" autoAdjust="0"/>
  </p:normalViewPr>
  <p:slideViewPr>
    <p:cSldViewPr snapToGrid="0">
      <p:cViewPr varScale="1">
        <p:scale>
          <a:sx n="81" d="100"/>
          <a:sy n="81" d="100"/>
        </p:scale>
        <p:origin x="99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4764ba5181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4764ba518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2507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4764ba518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4764ba518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4622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4764ba5181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4764ba5181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4764ba5181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4764ba5181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946900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4764ba5181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4764ba518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0889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4764ba5181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4764ba518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7035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4764ba5181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4764ba518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45312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4764ba5181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4764ba518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6615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699342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4764ba5181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4764ba5181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9265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413914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01971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0758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41391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37446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38913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4764ba518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4764ba518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Geo Sans Light NWEA" panose="02000603020000020003" pitchFamily="2" charset="0"/>
            </a:endParaRPr>
          </a:p>
        </p:txBody>
      </p:sp>
    </p:spTree>
    <p:extLst>
      <p:ext uri="{BB962C8B-B14F-4D97-AF65-F5344CB8AC3E}">
        <p14:creationId xmlns:p14="http://schemas.microsoft.com/office/powerpoint/2010/main" val="2914906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4764ba5181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4764ba518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4764ba5181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4764ba518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3894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4764ba518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4764ba518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90024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dpi="0" rotWithShape="1">
          <a:blip r:embed="rId12">
            <a:lum/>
          </a:blip>
          <a:srcRect/>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jpe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6.pn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2.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Shape 53"/>
        <p:cNvGrpSpPr/>
        <p:nvPr/>
      </p:nvGrpSpPr>
      <p:grpSpPr>
        <a:xfrm>
          <a:off x="0" y="0"/>
          <a:ext cx="0" cy="0"/>
          <a:chOff x="0" y="0"/>
          <a:chExt cx="0" cy="0"/>
        </a:xfrm>
      </p:grpSpPr>
      <p:sp>
        <p:nvSpPr>
          <p:cNvPr id="7" name="Google Shape;54;p13">
            <a:extLst>
              <a:ext uri="{FF2B5EF4-FFF2-40B4-BE49-F238E27FC236}">
                <a16:creationId xmlns:a16="http://schemas.microsoft.com/office/drawing/2014/main" id="{FFA5B654-BB9E-4A8C-9A6A-FDEC7C551B2B}"/>
              </a:ext>
            </a:extLst>
          </p:cNvPr>
          <p:cNvSpPr txBox="1">
            <a:spLocks/>
          </p:cNvSpPr>
          <p:nvPr/>
        </p:nvSpPr>
        <p:spPr>
          <a:xfrm>
            <a:off x="332236" y="617374"/>
            <a:ext cx="8479527" cy="225845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3200" dirty="0">
                <a:solidFill>
                  <a:schemeClr val="bg1"/>
                </a:solidFill>
                <a:latin typeface="Rough Draft" panose="00000400000000000000" pitchFamily="2" charset="0"/>
              </a:rPr>
              <a:t>Whole Class Reading – UKS2</a:t>
            </a:r>
          </a:p>
          <a:p>
            <a:endParaRPr lang="en-GB" sz="2800" dirty="0">
              <a:solidFill>
                <a:schemeClr val="bg1"/>
              </a:solidFill>
              <a:latin typeface="Rough Draft" panose="00000400000000000000" pitchFamily="2" charset="0"/>
            </a:endParaRPr>
          </a:p>
          <a:p>
            <a:r>
              <a:rPr lang="en-GB" sz="4800" b="1" dirty="0">
                <a:solidFill>
                  <a:schemeClr val="bg1"/>
                </a:solidFill>
                <a:latin typeface="Geo Sans Light NWEA" panose="02000603020000020003" pitchFamily="2" charset="0"/>
              </a:rPr>
              <a:t>The Jungle Book </a:t>
            </a:r>
          </a:p>
          <a:p>
            <a:r>
              <a:rPr lang="en-GB" sz="4800" b="1" dirty="0">
                <a:solidFill>
                  <a:schemeClr val="bg1"/>
                </a:solidFill>
                <a:latin typeface="Geo Sans Light NWEA" panose="02000603020000020003" pitchFamily="2" charset="0"/>
              </a:rPr>
              <a:t>by Rudyard Kipling</a:t>
            </a:r>
          </a:p>
        </p:txBody>
      </p:sp>
      <p:pic>
        <p:nvPicPr>
          <p:cNvPr id="14" name="Picture 13">
            <a:extLst>
              <a:ext uri="{FF2B5EF4-FFF2-40B4-BE49-F238E27FC236}">
                <a16:creationId xmlns:a16="http://schemas.microsoft.com/office/drawing/2014/main" id="{47B2BAC0-2CD5-476D-AC37-50F31A4D7A70}"/>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
        <p:nvSpPr>
          <p:cNvPr id="15" name="Google Shape;54;p13">
            <a:extLst>
              <a:ext uri="{FF2B5EF4-FFF2-40B4-BE49-F238E27FC236}">
                <a16:creationId xmlns:a16="http://schemas.microsoft.com/office/drawing/2014/main" id="{B874C72A-B4BF-49DE-99EF-232D29AB34B6}"/>
              </a:ext>
            </a:extLst>
          </p:cNvPr>
          <p:cNvSpPr txBox="1">
            <a:spLocks/>
          </p:cNvSpPr>
          <p:nvPr/>
        </p:nvSpPr>
        <p:spPr>
          <a:xfrm>
            <a:off x="6083041" y="4811228"/>
            <a:ext cx="3261099" cy="422174"/>
          </a:xfrm>
          <a:prstGeom prst="rect">
            <a:avLst/>
          </a:prstGeom>
          <a:noFill/>
          <a:ln w="28575">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1800" b="1" dirty="0">
                <a:solidFill>
                  <a:schemeClr val="tx1"/>
                </a:solidFill>
                <a:latin typeface="Geo Sans Light NWEA" panose="02000603020000020003" pitchFamily="2" charset="0"/>
              </a:rPr>
              <a:t>www.manicstreetteachers.com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9A9B7B4F-DF14-423D-8CC2-7423AE17529B}"/>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2512F2E5-E409-4DCC-A441-3840B006963C}"/>
              </a:ext>
            </a:extLst>
          </p:cNvPr>
          <p:cNvSpPr/>
          <p:nvPr/>
        </p:nvSpPr>
        <p:spPr>
          <a:xfrm>
            <a:off x="2333843" y="366798"/>
            <a:ext cx="4476307" cy="49973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Retrieve accurately from the text</a:t>
            </a:r>
          </a:p>
        </p:txBody>
      </p:sp>
      <p:pic>
        <p:nvPicPr>
          <p:cNvPr id="10" name="Picture 2" descr="Couple, Cowboy, Boy, Girl, Love, Man, Woman, Outdoors">
            <a:extLst>
              <a:ext uri="{FF2B5EF4-FFF2-40B4-BE49-F238E27FC236}">
                <a16:creationId xmlns:a16="http://schemas.microsoft.com/office/drawing/2014/main" id="{77F374E6-9A9A-4967-B500-C3475F92DD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952" y="346816"/>
            <a:ext cx="1155828" cy="7620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ADD1D09D-B3DD-4192-983E-F51B58A94577}"/>
              </a:ext>
            </a:extLst>
          </p:cNvPr>
          <p:cNvPicPr>
            <a:picLocks noChangeAspect="1"/>
          </p:cNvPicPr>
          <p:nvPr/>
        </p:nvPicPr>
        <p:blipFill>
          <a:blip r:embed="rId4">
            <a:alphaModFix/>
          </a:blip>
          <a:stretch>
            <a:fillRect/>
          </a:stretch>
        </p:blipFill>
        <p:spPr>
          <a:xfrm>
            <a:off x="8293971" y="4400746"/>
            <a:ext cx="517792" cy="517792"/>
          </a:xfrm>
          <a:prstGeom prst="rect">
            <a:avLst/>
          </a:prstGeom>
        </p:spPr>
      </p:pic>
      <p:graphicFrame>
        <p:nvGraphicFramePr>
          <p:cNvPr id="13" name="Table 2">
            <a:extLst>
              <a:ext uri="{FF2B5EF4-FFF2-40B4-BE49-F238E27FC236}">
                <a16:creationId xmlns:a16="http://schemas.microsoft.com/office/drawing/2014/main" id="{5D605768-5E5B-4775-9685-3237794FFAC7}"/>
              </a:ext>
            </a:extLst>
          </p:cNvPr>
          <p:cNvGraphicFramePr>
            <a:graphicFrameLocks noGrp="1"/>
          </p:cNvGraphicFramePr>
          <p:nvPr>
            <p:extLst>
              <p:ext uri="{D42A27DB-BD31-4B8C-83A1-F6EECF244321}">
                <p14:modId xmlns:p14="http://schemas.microsoft.com/office/powerpoint/2010/main" val="599801400"/>
              </p:ext>
            </p:extLst>
          </p:nvPr>
        </p:nvGraphicFramePr>
        <p:xfrm>
          <a:off x="1679944" y="1932872"/>
          <a:ext cx="6081823" cy="1089787"/>
        </p:xfrm>
        <a:graphic>
          <a:graphicData uri="http://schemas.openxmlformats.org/drawingml/2006/table">
            <a:tbl>
              <a:tblPr firstRow="1" bandRow="1">
                <a:tableStyleId>{5940675A-B579-460E-94D1-54222C63F5DA}</a:tableStyleId>
              </a:tblPr>
              <a:tblGrid>
                <a:gridCol w="1998921">
                  <a:extLst>
                    <a:ext uri="{9D8B030D-6E8A-4147-A177-3AD203B41FA5}">
                      <a16:colId xmlns:a16="http://schemas.microsoft.com/office/drawing/2014/main" val="2151201635"/>
                    </a:ext>
                  </a:extLst>
                </a:gridCol>
                <a:gridCol w="1976856">
                  <a:extLst>
                    <a:ext uri="{9D8B030D-6E8A-4147-A177-3AD203B41FA5}">
                      <a16:colId xmlns:a16="http://schemas.microsoft.com/office/drawing/2014/main" val="465115791"/>
                    </a:ext>
                  </a:extLst>
                </a:gridCol>
                <a:gridCol w="2106046">
                  <a:extLst>
                    <a:ext uri="{9D8B030D-6E8A-4147-A177-3AD203B41FA5}">
                      <a16:colId xmlns:a16="http://schemas.microsoft.com/office/drawing/2014/main" val="2260971221"/>
                    </a:ext>
                  </a:extLst>
                </a:gridCol>
              </a:tblGrid>
              <a:tr h="370840">
                <a:tc>
                  <a:txBody>
                    <a:bodyPr/>
                    <a:lstStyle/>
                    <a:p>
                      <a:pPr marL="101600" marR="0" lvl="0" indent="0" algn="ctr" defTabSz="914400" rtl="0" eaLnBrk="1" fontAlgn="auto" latinLnBrk="0" hangingPunct="1">
                        <a:lnSpc>
                          <a:spcPct val="115000"/>
                        </a:lnSpc>
                        <a:spcBef>
                          <a:spcPts val="0"/>
                        </a:spcBef>
                        <a:spcAft>
                          <a:spcPts val="0"/>
                        </a:spcAft>
                        <a:buClr>
                          <a:srgbClr val="595959"/>
                        </a:buClr>
                        <a:buSzPts val="2000"/>
                        <a:buFont typeface="Arial"/>
                        <a:buNone/>
                        <a:tabLst/>
                        <a:defRPr/>
                      </a:pPr>
                      <a:r>
                        <a:rPr kumimoji="0" lang="en-GB" sz="1600" b="0" i="0" u="none" strike="noStrike" kern="0" cap="none" spc="0" normalizeH="0" baseline="0" noProof="0" dirty="0">
                          <a:ln>
                            <a:noFill/>
                          </a:ln>
                          <a:solidFill>
                            <a:srgbClr val="333333"/>
                          </a:solidFill>
                          <a:effectLst/>
                          <a:uLnTx/>
                          <a:uFillTx/>
                          <a:latin typeface="Geo Sans Light NWEA" panose="02000603020000020003" pitchFamily="2" charset="0"/>
                          <a:cs typeface="Arial"/>
                          <a:sym typeface="Arial"/>
                        </a:rPr>
                        <a:t>snarly</a:t>
                      </a:r>
                    </a:p>
                  </a:txBody>
                  <a:tcPr/>
                </a:tc>
                <a:tc>
                  <a:txBody>
                    <a:bodyPr/>
                    <a:lstStyle/>
                    <a:p>
                      <a:pPr marL="101600" marR="0" lvl="0" indent="0" algn="ctr" defTabSz="914400" rtl="0" eaLnBrk="1" fontAlgn="auto" latinLnBrk="0" hangingPunct="1">
                        <a:lnSpc>
                          <a:spcPct val="115000"/>
                        </a:lnSpc>
                        <a:spcBef>
                          <a:spcPts val="0"/>
                        </a:spcBef>
                        <a:spcAft>
                          <a:spcPts val="0"/>
                        </a:spcAft>
                        <a:buClr>
                          <a:srgbClr val="595959"/>
                        </a:buClr>
                        <a:buSzPts val="2000"/>
                        <a:buFont typeface="Arial"/>
                        <a:buNone/>
                        <a:tabLst/>
                        <a:defRPr/>
                      </a:pPr>
                      <a:r>
                        <a:rPr kumimoji="0" lang="en-GB" sz="1600" b="0" i="0" u="none" strike="noStrike" kern="0" cap="none" spc="0" normalizeH="0" baseline="0" noProof="0" dirty="0">
                          <a:ln>
                            <a:noFill/>
                          </a:ln>
                          <a:solidFill>
                            <a:srgbClr val="333333"/>
                          </a:solidFill>
                          <a:effectLst/>
                          <a:uLnTx/>
                          <a:uFillTx/>
                          <a:latin typeface="Geo Sans Light NWEA" panose="02000603020000020003" pitchFamily="2" charset="0"/>
                          <a:cs typeface="Arial"/>
                          <a:sym typeface="Arial"/>
                        </a:rPr>
                        <a:t>gong</a:t>
                      </a:r>
                    </a:p>
                  </a:txBody>
                  <a:tcPr/>
                </a:tc>
                <a:tc>
                  <a:txBody>
                    <a:bodyPr/>
                    <a:lstStyle/>
                    <a:p>
                      <a:pPr marL="101600" marR="0" lvl="0" indent="0" algn="ctr" defTabSz="914400" rtl="0" eaLnBrk="1" fontAlgn="auto" latinLnBrk="0" hangingPunct="1">
                        <a:lnSpc>
                          <a:spcPct val="115000"/>
                        </a:lnSpc>
                        <a:spcBef>
                          <a:spcPts val="0"/>
                        </a:spcBef>
                        <a:spcAft>
                          <a:spcPts val="0"/>
                        </a:spcAft>
                        <a:buClr>
                          <a:srgbClr val="595959"/>
                        </a:buClr>
                        <a:buSzPts val="2000"/>
                        <a:buFont typeface="Arial"/>
                        <a:buNone/>
                        <a:tabLst/>
                        <a:defRPr/>
                      </a:pPr>
                      <a:r>
                        <a:rPr kumimoji="0" lang="en-GB" sz="1600" b="0" i="0" u="none" strike="noStrike" kern="0" cap="none" spc="0" normalizeH="0" baseline="0" noProof="0" dirty="0">
                          <a:ln>
                            <a:noFill/>
                          </a:ln>
                          <a:solidFill>
                            <a:srgbClr val="333333"/>
                          </a:solidFill>
                          <a:effectLst/>
                          <a:uLnTx/>
                          <a:uFillTx/>
                          <a:latin typeface="Geo Sans Light NWEA" panose="02000603020000020003" pitchFamily="2" charset="0"/>
                          <a:cs typeface="Arial"/>
                          <a:sym typeface="Arial"/>
                        </a:rPr>
                        <a:t>unsportsmanlike</a:t>
                      </a:r>
                    </a:p>
                  </a:txBody>
                  <a:tcPr/>
                </a:tc>
                <a:extLst>
                  <a:ext uri="{0D108BD9-81ED-4DB2-BD59-A6C34878D82A}">
                    <a16:rowId xmlns:a16="http://schemas.microsoft.com/office/drawing/2014/main" val="606954346"/>
                  </a:ext>
                </a:extLst>
              </a:tr>
              <a:tr h="370840">
                <a:tc>
                  <a:txBody>
                    <a:bodyPr/>
                    <a:lstStyle/>
                    <a:p>
                      <a:pPr marL="101600" marR="0" lvl="0" indent="0" algn="ctr" defTabSz="914400" rtl="0" eaLnBrk="1" fontAlgn="auto" latinLnBrk="0" hangingPunct="1">
                        <a:lnSpc>
                          <a:spcPct val="115000"/>
                        </a:lnSpc>
                        <a:spcBef>
                          <a:spcPts val="0"/>
                        </a:spcBef>
                        <a:spcAft>
                          <a:spcPts val="0"/>
                        </a:spcAft>
                        <a:buClr>
                          <a:srgbClr val="595959"/>
                        </a:buClr>
                        <a:buSzPts val="2000"/>
                        <a:buFont typeface="Arial"/>
                        <a:buNone/>
                        <a:tabLst/>
                        <a:defRPr/>
                      </a:pPr>
                      <a:r>
                        <a:rPr kumimoji="0" lang="en-GB" sz="1600" b="0" i="0" u="none" strike="noStrike" kern="0" cap="none" spc="0" normalizeH="0" baseline="0" noProof="0" dirty="0">
                          <a:ln>
                            <a:noFill/>
                          </a:ln>
                          <a:solidFill>
                            <a:srgbClr val="333333"/>
                          </a:solidFill>
                          <a:effectLst/>
                          <a:uLnTx/>
                          <a:uFillTx/>
                          <a:latin typeface="Geo Sans Light NWEA" panose="02000603020000020003" pitchFamily="2" charset="0"/>
                          <a:cs typeface="Arial"/>
                          <a:sym typeface="Arial"/>
                        </a:rPr>
                        <a:t>savagely</a:t>
                      </a:r>
                    </a:p>
                  </a:txBody>
                  <a:tcPr/>
                </a:tc>
                <a:tc>
                  <a:txBody>
                    <a:bodyPr/>
                    <a:lstStyle/>
                    <a:p>
                      <a:pPr marL="101600" marR="0" lvl="0" indent="0" algn="ctr" defTabSz="914400" rtl="0" eaLnBrk="1" fontAlgn="auto" latinLnBrk="0" hangingPunct="1">
                        <a:lnSpc>
                          <a:spcPct val="115000"/>
                        </a:lnSpc>
                        <a:spcBef>
                          <a:spcPts val="0"/>
                        </a:spcBef>
                        <a:spcAft>
                          <a:spcPts val="0"/>
                        </a:spcAft>
                        <a:buClr>
                          <a:srgbClr val="595959"/>
                        </a:buClr>
                        <a:buSzPts val="2000"/>
                        <a:buFont typeface="Arial"/>
                        <a:buNone/>
                        <a:tabLst/>
                        <a:defRPr/>
                      </a:pPr>
                      <a:r>
                        <a:rPr kumimoji="0" lang="en-GB" sz="1600" b="0" i="0" u="none" strike="noStrike" kern="0" cap="none" spc="0" normalizeH="0" baseline="0" noProof="0" dirty="0">
                          <a:ln>
                            <a:noFill/>
                          </a:ln>
                          <a:solidFill>
                            <a:srgbClr val="333333"/>
                          </a:solidFill>
                          <a:effectLst/>
                          <a:uLnTx/>
                          <a:uFillTx/>
                          <a:latin typeface="Geo Sans Light NWEA" panose="02000603020000020003" pitchFamily="2" charset="0"/>
                          <a:cs typeface="Arial"/>
                          <a:sym typeface="Arial"/>
                        </a:rPr>
                        <a:t>haunches</a:t>
                      </a:r>
                    </a:p>
                  </a:txBody>
                  <a:tcPr/>
                </a:tc>
                <a:tc>
                  <a:txBody>
                    <a:bodyPr/>
                    <a:lstStyle/>
                    <a:p>
                      <a:pPr marL="101600" marR="0" lvl="0" indent="0" algn="ctr" defTabSz="914400" rtl="0" eaLnBrk="1" fontAlgn="auto" latinLnBrk="0" hangingPunct="1">
                        <a:lnSpc>
                          <a:spcPct val="115000"/>
                        </a:lnSpc>
                        <a:spcBef>
                          <a:spcPts val="0"/>
                        </a:spcBef>
                        <a:spcAft>
                          <a:spcPts val="0"/>
                        </a:spcAft>
                        <a:buClr>
                          <a:srgbClr val="595959"/>
                        </a:buClr>
                        <a:buSzPts val="2000"/>
                        <a:buFont typeface="Arial"/>
                        <a:buNone/>
                        <a:tabLst/>
                        <a:defRPr/>
                      </a:pPr>
                      <a:r>
                        <a:rPr kumimoji="0" lang="en-GB" sz="1600" b="0" i="0" u="none" strike="noStrike" kern="0" cap="none" spc="0" normalizeH="0" baseline="0" noProof="0" dirty="0">
                          <a:ln>
                            <a:noFill/>
                          </a:ln>
                          <a:solidFill>
                            <a:srgbClr val="333333"/>
                          </a:solidFill>
                          <a:effectLst/>
                          <a:uLnTx/>
                          <a:uFillTx/>
                          <a:latin typeface="Geo Sans Light NWEA" panose="02000603020000020003" pitchFamily="2" charset="0"/>
                          <a:cs typeface="Arial"/>
                          <a:sym typeface="Arial"/>
                        </a:rPr>
                        <a:t>accustomed </a:t>
                      </a:r>
                    </a:p>
                  </a:txBody>
                  <a:tcPr/>
                </a:tc>
                <a:extLst>
                  <a:ext uri="{0D108BD9-81ED-4DB2-BD59-A6C34878D82A}">
                    <a16:rowId xmlns:a16="http://schemas.microsoft.com/office/drawing/2014/main" val="3628409066"/>
                  </a:ext>
                </a:extLst>
              </a:tr>
              <a:tr h="0">
                <a:tc>
                  <a:txBody>
                    <a:bodyPr/>
                    <a:lstStyle/>
                    <a:p>
                      <a:pPr marL="101600" marR="0" lvl="0" indent="0" algn="ctr" defTabSz="914400" rtl="0" eaLnBrk="1" fontAlgn="auto" latinLnBrk="0" hangingPunct="1">
                        <a:lnSpc>
                          <a:spcPct val="115000"/>
                        </a:lnSpc>
                        <a:spcBef>
                          <a:spcPts val="0"/>
                        </a:spcBef>
                        <a:spcAft>
                          <a:spcPts val="0"/>
                        </a:spcAft>
                        <a:buClr>
                          <a:srgbClr val="595959"/>
                        </a:buClr>
                        <a:buSzPts val="2000"/>
                        <a:buFont typeface="Arial"/>
                        <a:buNone/>
                        <a:tabLst/>
                        <a:defRPr/>
                      </a:pPr>
                      <a:r>
                        <a:rPr kumimoji="0" lang="en-GB" sz="1600" b="0" i="0" u="none" strike="noStrike" kern="0" cap="none" spc="0" normalizeH="0" baseline="0" noProof="0" dirty="0">
                          <a:ln>
                            <a:noFill/>
                          </a:ln>
                          <a:solidFill>
                            <a:srgbClr val="333333"/>
                          </a:solidFill>
                          <a:effectLst/>
                          <a:uLnTx/>
                          <a:uFillTx/>
                          <a:latin typeface="Geo Sans Light NWEA" panose="02000603020000020003" pitchFamily="2" charset="0"/>
                          <a:cs typeface="Arial"/>
                          <a:sym typeface="Arial"/>
                        </a:rPr>
                        <a:t>necessary </a:t>
                      </a:r>
                    </a:p>
                  </a:txBody>
                  <a:tcPr/>
                </a:tc>
                <a:tc>
                  <a:txBody>
                    <a:bodyPr/>
                    <a:lstStyle/>
                    <a:p>
                      <a:pPr marL="101600" marR="0" lvl="0" indent="0" algn="ctr" defTabSz="914400" rtl="0" eaLnBrk="1" fontAlgn="auto" latinLnBrk="0" hangingPunct="1">
                        <a:lnSpc>
                          <a:spcPct val="115000"/>
                        </a:lnSpc>
                        <a:spcBef>
                          <a:spcPts val="0"/>
                        </a:spcBef>
                        <a:spcAft>
                          <a:spcPts val="0"/>
                        </a:spcAft>
                        <a:buClr>
                          <a:srgbClr val="595959"/>
                        </a:buClr>
                        <a:buSzPts val="2000"/>
                        <a:buFont typeface="Arial"/>
                        <a:buNone/>
                        <a:tabLst/>
                        <a:defRPr/>
                      </a:pPr>
                      <a:r>
                        <a:rPr kumimoji="0" lang="en-GB" sz="1600" b="0" i="0" u="none" strike="noStrike" kern="0" cap="none" spc="0" normalizeH="0" baseline="0" noProof="0" dirty="0">
                          <a:ln>
                            <a:noFill/>
                          </a:ln>
                          <a:solidFill>
                            <a:srgbClr val="333333"/>
                          </a:solidFill>
                          <a:effectLst/>
                          <a:uLnTx/>
                          <a:uFillTx/>
                          <a:latin typeface="Geo Sans Light NWEA" panose="02000603020000020003" pitchFamily="2" charset="0"/>
                          <a:cs typeface="Arial"/>
                          <a:sym typeface="Arial"/>
                        </a:rPr>
                        <a:t>jaws</a:t>
                      </a:r>
                    </a:p>
                  </a:txBody>
                  <a:tcPr/>
                </a:tc>
                <a:tc>
                  <a:txBody>
                    <a:bodyPr/>
                    <a:lstStyle/>
                    <a:p>
                      <a:pPr marL="101600" marR="0" lvl="0" indent="0" algn="ctr" defTabSz="914400" rtl="0" eaLnBrk="1" fontAlgn="auto" latinLnBrk="0" hangingPunct="1">
                        <a:lnSpc>
                          <a:spcPct val="115000"/>
                        </a:lnSpc>
                        <a:spcBef>
                          <a:spcPts val="0"/>
                        </a:spcBef>
                        <a:spcAft>
                          <a:spcPts val="0"/>
                        </a:spcAft>
                        <a:buClr>
                          <a:srgbClr val="595959"/>
                        </a:buClr>
                        <a:buSzPts val="2000"/>
                        <a:buFont typeface="Arial"/>
                        <a:buNone/>
                        <a:tabLst/>
                        <a:defRPr/>
                      </a:pPr>
                      <a:r>
                        <a:rPr kumimoji="0" lang="en-GB" sz="1600" b="0" i="0" u="none" strike="noStrike" kern="0" cap="none" spc="0" normalizeH="0" baseline="0" noProof="0" dirty="0">
                          <a:ln>
                            <a:noFill/>
                          </a:ln>
                          <a:solidFill>
                            <a:srgbClr val="333333"/>
                          </a:solidFill>
                          <a:effectLst/>
                          <a:uLnTx/>
                          <a:uFillTx/>
                          <a:latin typeface="Geo Sans Light NWEA" panose="02000603020000020003" pitchFamily="2" charset="0"/>
                          <a:cs typeface="Arial"/>
                          <a:sym typeface="Arial"/>
                        </a:rPr>
                        <a:t>boast</a:t>
                      </a:r>
                    </a:p>
                  </a:txBody>
                  <a:tcPr/>
                </a:tc>
                <a:extLst>
                  <a:ext uri="{0D108BD9-81ED-4DB2-BD59-A6C34878D82A}">
                    <a16:rowId xmlns:a16="http://schemas.microsoft.com/office/drawing/2014/main" val="2838959464"/>
                  </a:ext>
                </a:extLst>
              </a:tr>
            </a:tbl>
          </a:graphicData>
        </a:graphic>
      </p:graphicFrame>
      <p:sp>
        <p:nvSpPr>
          <p:cNvPr id="14" name="Google Shape;61;p14">
            <a:extLst>
              <a:ext uri="{FF2B5EF4-FFF2-40B4-BE49-F238E27FC236}">
                <a16:creationId xmlns:a16="http://schemas.microsoft.com/office/drawing/2014/main" id="{7631704D-AD12-4329-95B9-A039608B0BA9}"/>
              </a:ext>
            </a:extLst>
          </p:cNvPr>
          <p:cNvSpPr txBox="1">
            <a:spLocks noGrp="1"/>
          </p:cNvSpPr>
          <p:nvPr>
            <p:ph type="body" idx="1"/>
          </p:nvPr>
        </p:nvSpPr>
        <p:spPr>
          <a:xfrm>
            <a:off x="1132363" y="783921"/>
            <a:ext cx="6879265" cy="1018526"/>
          </a:xfrm>
          <a:prstGeom prst="rect">
            <a:avLst/>
          </a:prstGeom>
        </p:spPr>
        <p:txBody>
          <a:bodyPr spcFirstLastPara="1" wrap="square" lIns="91425" tIns="91425" rIns="91425" bIns="91425" anchor="t" anchorCtr="0">
            <a:noAutofit/>
          </a:bodyPr>
          <a:lstStyle/>
          <a:p>
            <a:pPr marL="101600" indent="0" algn="ctr">
              <a:buClr>
                <a:srgbClr val="333333"/>
              </a:buClr>
              <a:buSzPts val="2000"/>
              <a:buNone/>
            </a:pPr>
            <a:r>
              <a:rPr lang="en-US" b="1" u="sng" dirty="0">
                <a:latin typeface="Geo Sans Light NWEA" panose="02000603020000020003" pitchFamily="2" charset="0"/>
              </a:rPr>
              <a:t>Skim and Scan</a:t>
            </a:r>
          </a:p>
          <a:p>
            <a:pPr marL="101600" indent="0" algn="ctr">
              <a:buClr>
                <a:srgbClr val="333333"/>
              </a:buClr>
              <a:buSzPts val="2000"/>
              <a:buNone/>
            </a:pPr>
            <a:r>
              <a:rPr lang="en-US" dirty="0">
                <a:solidFill>
                  <a:srgbClr val="333333"/>
                </a:solidFill>
                <a:latin typeface="Geo Sans Light NWEA" panose="02000603020000020003" pitchFamily="2" charset="0"/>
              </a:rPr>
              <a:t>You have 5 minutes to find each of these tricky words in the text.</a:t>
            </a:r>
          </a:p>
          <a:p>
            <a:pPr marL="101600" indent="0" algn="ctr">
              <a:buClr>
                <a:srgbClr val="333333"/>
              </a:buClr>
              <a:buSzPts val="2000"/>
              <a:buNone/>
            </a:pPr>
            <a:r>
              <a:rPr lang="en-US" dirty="0">
                <a:solidFill>
                  <a:srgbClr val="333333"/>
                </a:solidFill>
                <a:latin typeface="Geo Sans Light NWEA" panose="02000603020000020003" pitchFamily="2" charset="0"/>
              </a:rPr>
              <a:t>Circle them in the text when you find them!</a:t>
            </a:r>
          </a:p>
          <a:p>
            <a:pPr marL="101600" indent="0" algn="ctr">
              <a:buClr>
                <a:srgbClr val="333333"/>
              </a:buClr>
              <a:buSzPts val="2000"/>
              <a:buNone/>
            </a:pPr>
            <a:endParaRPr lang="en-GB" dirty="0">
              <a:solidFill>
                <a:srgbClr val="333333"/>
              </a:solidFill>
              <a:latin typeface="Geo Sans Light NWEA" panose="02000603020000020003" pitchFamily="2" charset="0"/>
            </a:endParaRPr>
          </a:p>
        </p:txBody>
      </p:sp>
      <p:sp>
        <p:nvSpPr>
          <p:cNvPr id="15" name="Google Shape;61;p14">
            <a:extLst>
              <a:ext uri="{FF2B5EF4-FFF2-40B4-BE49-F238E27FC236}">
                <a16:creationId xmlns:a16="http://schemas.microsoft.com/office/drawing/2014/main" id="{5B2D96C0-0028-48A1-8E19-CFB13213262A}"/>
              </a:ext>
            </a:extLst>
          </p:cNvPr>
          <p:cNvSpPr txBox="1">
            <a:spLocks/>
          </p:cNvSpPr>
          <p:nvPr/>
        </p:nvSpPr>
        <p:spPr>
          <a:xfrm>
            <a:off x="777952" y="3022532"/>
            <a:ext cx="7677279" cy="175417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01600" indent="0" algn="ctr">
              <a:buClr>
                <a:srgbClr val="333333"/>
              </a:buClr>
              <a:buSzPts val="2000"/>
              <a:buFont typeface="Arial"/>
              <a:buNone/>
            </a:pPr>
            <a:r>
              <a:rPr lang="en-US" dirty="0">
                <a:solidFill>
                  <a:srgbClr val="333333"/>
                </a:solidFill>
                <a:latin typeface="Geo Sans Light NWEA" panose="02000603020000020003" pitchFamily="2" charset="0"/>
              </a:rPr>
              <a:t>I managed to find _______ words in ________ minutes and ______ seconds.</a:t>
            </a:r>
          </a:p>
          <a:p>
            <a:pPr marL="101600" indent="0">
              <a:buClr>
                <a:srgbClr val="333333"/>
              </a:buClr>
              <a:buSzPts val="2000"/>
              <a:buFont typeface="Arial"/>
              <a:buNone/>
            </a:pPr>
            <a:endParaRPr lang="en-US" sz="100" b="1" u="sng" dirty="0">
              <a:solidFill>
                <a:srgbClr val="333333"/>
              </a:solidFill>
              <a:latin typeface="Geo Sans Light NWEA" panose="02000603020000020003" pitchFamily="2" charset="0"/>
            </a:endParaRPr>
          </a:p>
          <a:p>
            <a:pPr marL="101600" indent="0">
              <a:buClr>
                <a:srgbClr val="333333"/>
              </a:buClr>
              <a:buSzPts val="2000"/>
              <a:buFont typeface="Arial"/>
              <a:buNone/>
            </a:pPr>
            <a:endParaRPr lang="en-US" sz="100" b="1" u="sng" dirty="0">
              <a:solidFill>
                <a:srgbClr val="333333"/>
              </a:solidFill>
              <a:latin typeface="Geo Sans Light NWEA" panose="02000603020000020003" pitchFamily="2" charset="0"/>
            </a:endParaRPr>
          </a:p>
          <a:p>
            <a:pPr marL="101600" indent="0">
              <a:buClr>
                <a:srgbClr val="333333"/>
              </a:buClr>
              <a:buSzPts val="2000"/>
              <a:buFont typeface="Arial"/>
              <a:buNone/>
            </a:pPr>
            <a:endParaRPr lang="en-US" sz="100" b="1" u="sng" dirty="0">
              <a:solidFill>
                <a:srgbClr val="333333"/>
              </a:solidFill>
              <a:latin typeface="Geo Sans Light NWEA" panose="02000603020000020003" pitchFamily="2" charset="0"/>
            </a:endParaRPr>
          </a:p>
          <a:p>
            <a:pPr marL="101600" indent="0">
              <a:buClr>
                <a:srgbClr val="333333"/>
              </a:buClr>
              <a:buSzPts val="2000"/>
              <a:buFont typeface="Arial"/>
              <a:buNone/>
            </a:pPr>
            <a:r>
              <a:rPr lang="en-US" sz="1400" b="1" u="sng" dirty="0">
                <a:solidFill>
                  <a:srgbClr val="333333"/>
                </a:solidFill>
                <a:latin typeface="Geo Sans Light NWEA" panose="02000603020000020003" pitchFamily="2" charset="0"/>
              </a:rPr>
              <a:t>TIPS</a:t>
            </a:r>
          </a:p>
          <a:p>
            <a:pPr marL="387350" indent="-285750">
              <a:buClr>
                <a:srgbClr val="333333"/>
              </a:buClr>
              <a:buSzPts val="2000"/>
            </a:pPr>
            <a:r>
              <a:rPr lang="en-US" sz="1400" b="1" dirty="0">
                <a:solidFill>
                  <a:srgbClr val="333333"/>
                </a:solidFill>
                <a:latin typeface="Geo Sans Light NWEA" panose="02000603020000020003" pitchFamily="2" charset="0"/>
              </a:rPr>
              <a:t>Look for more than one words at a time</a:t>
            </a:r>
          </a:p>
          <a:p>
            <a:pPr marL="387350" indent="-285750">
              <a:buClr>
                <a:srgbClr val="333333"/>
              </a:buClr>
              <a:buSzPts val="2000"/>
            </a:pPr>
            <a:r>
              <a:rPr lang="en-US" sz="1400" b="1" dirty="0">
                <a:solidFill>
                  <a:srgbClr val="333333"/>
                </a:solidFill>
                <a:latin typeface="Geo Sans Light NWEA" panose="02000603020000020003" pitchFamily="2" charset="0"/>
              </a:rPr>
              <a:t>Use your finger/a ruler to follow the text looking at the first letter only of each word.</a:t>
            </a:r>
          </a:p>
          <a:p>
            <a:pPr marL="387350" indent="-285750">
              <a:buClr>
                <a:srgbClr val="333333"/>
              </a:buClr>
              <a:buSzPts val="2000"/>
            </a:pPr>
            <a:r>
              <a:rPr lang="en-US" sz="1400" b="1" dirty="0">
                <a:solidFill>
                  <a:srgbClr val="333333"/>
                </a:solidFill>
                <a:latin typeface="Geo Sans Light NWEA" panose="02000603020000020003" pitchFamily="2" charset="0"/>
              </a:rPr>
              <a:t>Consider which paragraph you may have seen this word in your first reading.</a:t>
            </a:r>
          </a:p>
          <a:p>
            <a:pPr marL="387350" indent="-285750">
              <a:buClr>
                <a:srgbClr val="333333"/>
              </a:buClr>
              <a:buSzPts val="2000"/>
            </a:pPr>
            <a:r>
              <a:rPr lang="en-US" sz="1400" b="1" dirty="0">
                <a:solidFill>
                  <a:srgbClr val="333333"/>
                </a:solidFill>
                <a:latin typeface="Geo Sans Light NWEA" panose="02000603020000020003" pitchFamily="2" charset="0"/>
              </a:rPr>
              <a:t>Have you already underlined it?</a:t>
            </a:r>
          </a:p>
          <a:p>
            <a:pPr marL="387350" indent="-285750">
              <a:buClr>
                <a:srgbClr val="333333"/>
              </a:buClr>
              <a:buSzPts val="2000"/>
            </a:pPr>
            <a:endParaRPr lang="en-US" sz="1600" dirty="0">
              <a:solidFill>
                <a:srgbClr val="333333"/>
              </a:solidFill>
              <a:latin typeface="Geo Sans Light NWEA" panose="02000603020000020003" pitchFamily="2" charset="0"/>
            </a:endParaRPr>
          </a:p>
          <a:p>
            <a:pPr marL="387350" indent="-285750">
              <a:buClr>
                <a:srgbClr val="333333"/>
              </a:buClr>
              <a:buSzPts val="2000"/>
            </a:pPr>
            <a:endParaRPr lang="en-US" sz="1600" dirty="0">
              <a:solidFill>
                <a:srgbClr val="333333"/>
              </a:solidFill>
              <a:latin typeface="Geo Sans Light NWEA" panose="02000603020000020003" pitchFamily="2" charset="0"/>
            </a:endParaRPr>
          </a:p>
          <a:p>
            <a:pPr marL="101600" indent="0" algn="ctr">
              <a:buClr>
                <a:srgbClr val="333333"/>
              </a:buClr>
              <a:buSzPts val="2000"/>
              <a:buFont typeface="Arial"/>
              <a:buNone/>
            </a:pPr>
            <a:endParaRPr lang="en-GB" sz="1600" i="1" dirty="0">
              <a:solidFill>
                <a:srgbClr val="333333"/>
              </a:solidFill>
              <a:latin typeface="Geo Sans Light NWEA" panose="02000603020000020003" pitchFamily="2" charset="0"/>
            </a:endParaRPr>
          </a:p>
        </p:txBody>
      </p:sp>
      <p:sp>
        <p:nvSpPr>
          <p:cNvPr id="16" name="Oval 15">
            <a:extLst>
              <a:ext uri="{FF2B5EF4-FFF2-40B4-BE49-F238E27FC236}">
                <a16:creationId xmlns:a16="http://schemas.microsoft.com/office/drawing/2014/main" id="{8AD55BBD-BEF1-41FC-BE23-6673D48E35F9}"/>
              </a:ext>
            </a:extLst>
          </p:cNvPr>
          <p:cNvSpPr/>
          <p:nvPr/>
        </p:nvSpPr>
        <p:spPr>
          <a:xfrm>
            <a:off x="2559471" y="1500611"/>
            <a:ext cx="691117" cy="353618"/>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75248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C35561A-04AB-4A99-A219-EBF080011DF3}"/>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Google Shape;60;p14"/>
          <p:cNvSpPr txBox="1">
            <a:spLocks noGrp="1"/>
          </p:cNvSpPr>
          <p:nvPr>
            <p:ph type="title"/>
          </p:nvPr>
        </p:nvSpPr>
        <p:spPr>
          <a:xfrm>
            <a:off x="2266412" y="1067859"/>
            <a:ext cx="4611174"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u="sng" dirty="0">
                <a:latin typeface="Geo Sans Light NWEA" panose="02000603020000020003" pitchFamily="2" charset="0"/>
              </a:rPr>
              <a:t>The General Gist</a:t>
            </a:r>
            <a:endParaRPr dirty="0">
              <a:latin typeface="Geo Sans Light NWEA" panose="02000603020000020003" pitchFamily="2" charset="0"/>
            </a:endParaRPr>
          </a:p>
        </p:txBody>
      </p:sp>
      <p:sp>
        <p:nvSpPr>
          <p:cNvPr id="61" name="Google Shape;61;p14"/>
          <p:cNvSpPr txBox="1">
            <a:spLocks noGrp="1"/>
          </p:cNvSpPr>
          <p:nvPr>
            <p:ph type="body" idx="1"/>
          </p:nvPr>
        </p:nvSpPr>
        <p:spPr>
          <a:xfrm>
            <a:off x="718456" y="1756392"/>
            <a:ext cx="7707086" cy="2684739"/>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Clr>
                <a:srgbClr val="333333"/>
              </a:buClr>
              <a:buSzPts val="2000"/>
              <a:buAutoNum type="arabicPeriod"/>
            </a:pPr>
            <a:r>
              <a:rPr lang="en-US" sz="2800" dirty="0">
                <a:solidFill>
                  <a:srgbClr val="333333"/>
                </a:solidFill>
                <a:latin typeface="Geo Sans Light NWEA" panose="02000603020000020003" pitchFamily="2" charset="0"/>
              </a:rPr>
              <a:t>What type of animal is </a:t>
            </a:r>
            <a:r>
              <a:rPr lang="en-US" sz="2800" dirty="0" err="1">
                <a:solidFill>
                  <a:srgbClr val="333333"/>
                </a:solidFill>
                <a:latin typeface="Geo Sans Light NWEA" panose="02000603020000020003" pitchFamily="2" charset="0"/>
              </a:rPr>
              <a:t>Shere</a:t>
            </a:r>
            <a:r>
              <a:rPr lang="en-US" sz="2800" dirty="0">
                <a:solidFill>
                  <a:srgbClr val="333333"/>
                </a:solidFill>
                <a:latin typeface="Geo Sans Light NWEA" panose="02000603020000020003" pitchFamily="2" charset="0"/>
              </a:rPr>
              <a:t> Khan?</a:t>
            </a:r>
          </a:p>
          <a:p>
            <a:pPr marL="457200" lvl="0" indent="-355600" algn="l" rtl="0">
              <a:spcBef>
                <a:spcPts val="0"/>
              </a:spcBef>
              <a:spcAft>
                <a:spcPts val="0"/>
              </a:spcAft>
              <a:buClr>
                <a:srgbClr val="333333"/>
              </a:buClr>
              <a:buSzPts val="2000"/>
              <a:buAutoNum type="arabicPeriod"/>
            </a:pPr>
            <a:r>
              <a:rPr lang="en-US" sz="2800" dirty="0">
                <a:solidFill>
                  <a:srgbClr val="333333"/>
                </a:solidFill>
                <a:latin typeface="Geo Sans Light NWEA" panose="02000603020000020003" pitchFamily="2" charset="0"/>
              </a:rPr>
              <a:t>What did </a:t>
            </a:r>
            <a:r>
              <a:rPr lang="en-US" sz="2800" dirty="0" err="1">
                <a:solidFill>
                  <a:srgbClr val="333333"/>
                </a:solidFill>
                <a:latin typeface="Geo Sans Light NWEA" panose="02000603020000020003" pitchFamily="2" charset="0"/>
              </a:rPr>
              <a:t>Shere</a:t>
            </a:r>
            <a:r>
              <a:rPr lang="en-US" sz="2800" dirty="0">
                <a:solidFill>
                  <a:srgbClr val="333333"/>
                </a:solidFill>
                <a:latin typeface="Geo Sans Light NWEA" panose="02000603020000020003" pitchFamily="2" charset="0"/>
              </a:rPr>
              <a:t> Khan jump on?</a:t>
            </a:r>
          </a:p>
          <a:p>
            <a:pPr marL="457200" lvl="0" indent="-355600" algn="l" rtl="0">
              <a:spcBef>
                <a:spcPts val="0"/>
              </a:spcBef>
              <a:spcAft>
                <a:spcPts val="0"/>
              </a:spcAft>
              <a:buClr>
                <a:srgbClr val="333333"/>
              </a:buClr>
              <a:buSzPts val="2000"/>
              <a:buAutoNum type="arabicPeriod"/>
            </a:pPr>
            <a:r>
              <a:rPr lang="en-US" sz="2800" dirty="0">
                <a:solidFill>
                  <a:srgbClr val="333333"/>
                </a:solidFill>
                <a:latin typeface="Geo Sans Light NWEA" panose="02000603020000020003" pitchFamily="2" charset="0"/>
              </a:rPr>
              <a:t>Who nearly pounced on the man cub?</a:t>
            </a:r>
          </a:p>
          <a:p>
            <a:pPr marL="457200" lvl="0" indent="-355600" algn="l" rtl="0">
              <a:spcBef>
                <a:spcPts val="0"/>
              </a:spcBef>
              <a:spcAft>
                <a:spcPts val="0"/>
              </a:spcAft>
              <a:buClr>
                <a:srgbClr val="333333"/>
              </a:buClr>
              <a:buSzPts val="2000"/>
              <a:buAutoNum type="arabicPeriod"/>
            </a:pPr>
            <a:r>
              <a:rPr lang="en-US" sz="2800" dirty="0">
                <a:solidFill>
                  <a:srgbClr val="333333"/>
                </a:solidFill>
                <a:latin typeface="Geo Sans Light NWEA" panose="02000603020000020003" pitchFamily="2" charset="0"/>
              </a:rPr>
              <a:t>What did Father Wolf pick up the man cub with?</a:t>
            </a:r>
          </a:p>
          <a:p>
            <a:pPr marL="457200" lvl="0" indent="-355600" algn="l" rtl="0">
              <a:spcBef>
                <a:spcPts val="0"/>
              </a:spcBef>
              <a:spcAft>
                <a:spcPts val="0"/>
              </a:spcAft>
              <a:buClr>
                <a:srgbClr val="333333"/>
              </a:buClr>
              <a:buSzPts val="2000"/>
              <a:buAutoNum type="arabicPeriod"/>
            </a:pPr>
            <a:r>
              <a:rPr lang="en-US" sz="2800" dirty="0">
                <a:solidFill>
                  <a:srgbClr val="333333"/>
                </a:solidFill>
                <a:latin typeface="Geo Sans Light NWEA" panose="02000603020000020003" pitchFamily="2" charset="0"/>
              </a:rPr>
              <a:t>Who was not afraid?</a:t>
            </a:r>
          </a:p>
        </p:txBody>
      </p:sp>
      <p:pic>
        <p:nvPicPr>
          <p:cNvPr id="7" name="Picture 2" descr="Check, Correct, Mark, Choice, Yes, Ok">
            <a:extLst>
              <a:ext uri="{FF2B5EF4-FFF2-40B4-BE49-F238E27FC236}">
                <a16:creationId xmlns:a16="http://schemas.microsoft.com/office/drawing/2014/main" id="{E5690A70-DCF0-4E39-8402-FDAA4219C3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929" y="135939"/>
            <a:ext cx="1199110" cy="11991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A9ED6BF-5D7C-4614-9061-1F81FB6836D7}"/>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
        <p:nvSpPr>
          <p:cNvPr id="9" name="Rectangle: Rounded Corners 8">
            <a:extLst>
              <a:ext uri="{FF2B5EF4-FFF2-40B4-BE49-F238E27FC236}">
                <a16:creationId xmlns:a16="http://schemas.microsoft.com/office/drawing/2014/main" id="{F86424B0-1F21-436F-A09A-87C9EF203955}"/>
              </a:ext>
            </a:extLst>
          </p:cNvPr>
          <p:cNvSpPr/>
          <p:nvPr/>
        </p:nvSpPr>
        <p:spPr>
          <a:xfrm>
            <a:off x="2333845" y="452296"/>
            <a:ext cx="4476307" cy="49973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Retrieve accurately from the text</a:t>
            </a:r>
          </a:p>
        </p:txBody>
      </p:sp>
    </p:spTree>
    <p:extLst>
      <p:ext uri="{BB962C8B-B14F-4D97-AF65-F5344CB8AC3E}">
        <p14:creationId xmlns:p14="http://schemas.microsoft.com/office/powerpoint/2010/main" val="2233643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C112FF2-8492-4E40-A2CC-ED4431AA7366}"/>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Google Shape;80;p17"/>
          <p:cNvSpPr txBox="1">
            <a:spLocks noGrp="1"/>
          </p:cNvSpPr>
          <p:nvPr>
            <p:ph type="title"/>
          </p:nvPr>
        </p:nvSpPr>
        <p:spPr>
          <a:xfrm>
            <a:off x="1563600" y="967144"/>
            <a:ext cx="6016798"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u="sng" dirty="0">
                <a:latin typeface="Geo Sans Light NWEA" panose="02000603020000020003" pitchFamily="2" charset="0"/>
              </a:rPr>
              <a:t>Discussion Question</a:t>
            </a:r>
            <a:endParaRPr u="sng" dirty="0">
              <a:latin typeface="Geo Sans Light NWEA" panose="02000603020000020003" pitchFamily="2" charset="0"/>
            </a:endParaRPr>
          </a:p>
        </p:txBody>
      </p:sp>
      <p:sp>
        <p:nvSpPr>
          <p:cNvPr id="8" name="Rectangle: Rounded Corners 7">
            <a:extLst>
              <a:ext uri="{FF2B5EF4-FFF2-40B4-BE49-F238E27FC236}">
                <a16:creationId xmlns:a16="http://schemas.microsoft.com/office/drawing/2014/main" id="{49F69FB5-B776-4903-82F6-88534A44A0AC}"/>
              </a:ext>
            </a:extLst>
          </p:cNvPr>
          <p:cNvSpPr/>
          <p:nvPr/>
        </p:nvSpPr>
        <p:spPr>
          <a:xfrm>
            <a:off x="2197986" y="380805"/>
            <a:ext cx="4476307" cy="499730"/>
          </a:xfrm>
          <a:prstGeom prst="roundRect">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Read and discuss the Prologue</a:t>
            </a:r>
          </a:p>
        </p:txBody>
      </p:sp>
      <p:pic>
        <p:nvPicPr>
          <p:cNvPr id="9" name="Picture 2" descr="Megaphone, Phone, Speak, Sound">
            <a:extLst>
              <a:ext uri="{FF2B5EF4-FFF2-40B4-BE49-F238E27FC236}">
                <a16:creationId xmlns:a16="http://schemas.microsoft.com/office/drawing/2014/main" id="{140230C7-CD0A-4D3C-8218-91090A78B7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835" y="108835"/>
            <a:ext cx="1620988" cy="144655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extLst>
              <a:ext uri="{FF2B5EF4-FFF2-40B4-BE49-F238E27FC236}">
                <a16:creationId xmlns:a16="http://schemas.microsoft.com/office/drawing/2014/main" id="{533D0CFE-5E70-44C8-8320-4BB03A2A7243}"/>
              </a:ext>
            </a:extLst>
          </p:cNvPr>
          <p:cNvSpPr/>
          <p:nvPr/>
        </p:nvSpPr>
        <p:spPr>
          <a:xfrm>
            <a:off x="5191618" y="2571750"/>
            <a:ext cx="1868307" cy="523220"/>
          </a:xfrm>
          <a:prstGeom prst="round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Geo Sans Light NWEA" panose="02000603020000020003" pitchFamily="2" charset="0"/>
              </a:rPr>
              <a:t>Agree</a:t>
            </a:r>
          </a:p>
        </p:txBody>
      </p:sp>
      <p:sp>
        <p:nvSpPr>
          <p:cNvPr id="11" name="Rectangle: Rounded Corners 10">
            <a:extLst>
              <a:ext uri="{FF2B5EF4-FFF2-40B4-BE49-F238E27FC236}">
                <a16:creationId xmlns:a16="http://schemas.microsoft.com/office/drawing/2014/main" id="{86F2BF12-7BA3-48C6-83F0-B91D5E2DA9EA}"/>
              </a:ext>
            </a:extLst>
          </p:cNvPr>
          <p:cNvSpPr/>
          <p:nvPr/>
        </p:nvSpPr>
        <p:spPr>
          <a:xfrm>
            <a:off x="5191618" y="3204360"/>
            <a:ext cx="1868307" cy="523220"/>
          </a:xfrm>
          <a:prstGeom prst="round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Geo Sans Light NWEA" panose="02000603020000020003" pitchFamily="2" charset="0"/>
              </a:rPr>
              <a:t>Build</a:t>
            </a:r>
          </a:p>
        </p:txBody>
      </p:sp>
      <p:sp>
        <p:nvSpPr>
          <p:cNvPr id="12" name="Rectangle: Rounded Corners 11">
            <a:extLst>
              <a:ext uri="{FF2B5EF4-FFF2-40B4-BE49-F238E27FC236}">
                <a16:creationId xmlns:a16="http://schemas.microsoft.com/office/drawing/2014/main" id="{741E4DEB-C075-4326-8249-E9FA30E2EC76}"/>
              </a:ext>
            </a:extLst>
          </p:cNvPr>
          <p:cNvSpPr/>
          <p:nvPr/>
        </p:nvSpPr>
        <p:spPr>
          <a:xfrm>
            <a:off x="5191618" y="3856482"/>
            <a:ext cx="1868307" cy="523221"/>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Geo Sans Light NWEA" panose="02000603020000020003" pitchFamily="2" charset="0"/>
              </a:rPr>
              <a:t>Challenge</a:t>
            </a:r>
          </a:p>
        </p:txBody>
      </p:sp>
      <p:pic>
        <p:nvPicPr>
          <p:cNvPr id="13" name="Picture 12">
            <a:extLst>
              <a:ext uri="{FF2B5EF4-FFF2-40B4-BE49-F238E27FC236}">
                <a16:creationId xmlns:a16="http://schemas.microsoft.com/office/drawing/2014/main" id="{134FF4D2-0849-4B1F-85F8-EB6B6D3FB565}"/>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
        <p:nvSpPr>
          <p:cNvPr id="14" name="Google Shape;81;p17">
            <a:extLst>
              <a:ext uri="{FF2B5EF4-FFF2-40B4-BE49-F238E27FC236}">
                <a16:creationId xmlns:a16="http://schemas.microsoft.com/office/drawing/2014/main" id="{1BF6D073-EEAF-42B0-857D-932A47A26CD6}"/>
              </a:ext>
            </a:extLst>
          </p:cNvPr>
          <p:cNvSpPr txBox="1">
            <a:spLocks/>
          </p:cNvSpPr>
          <p:nvPr/>
        </p:nvSpPr>
        <p:spPr>
          <a:xfrm>
            <a:off x="1163782" y="1595867"/>
            <a:ext cx="6804561" cy="30117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gn="ctr">
              <a:lnSpc>
                <a:spcPct val="100000"/>
              </a:lnSpc>
              <a:buFont typeface="Arial"/>
              <a:buNone/>
            </a:pPr>
            <a:r>
              <a:rPr lang="en-GB" sz="2400" b="1" dirty="0">
                <a:solidFill>
                  <a:schemeClr val="tx1"/>
                </a:solidFill>
                <a:latin typeface="Geo Sans Light NWEA" panose="02000603020000020003" pitchFamily="2" charset="0"/>
              </a:rPr>
              <a:t>What do you think ‘The Law of the Jungle’ means?</a:t>
            </a:r>
          </a:p>
          <a:p>
            <a:pPr marL="0" indent="0" algn="ctr">
              <a:lnSpc>
                <a:spcPct val="100000"/>
              </a:lnSpc>
              <a:buFont typeface="Arial"/>
              <a:buNone/>
            </a:pPr>
            <a:endParaRPr lang="en-GB" sz="2400" i="1" dirty="0">
              <a:solidFill>
                <a:schemeClr val="tx1"/>
              </a:solidFill>
              <a:latin typeface="Geo Sans Light NWEA" panose="02000603020000020003" pitchFamily="2" charset="0"/>
            </a:endParaRPr>
          </a:p>
          <a:p>
            <a:pPr marL="0" indent="0">
              <a:lnSpc>
                <a:spcPct val="100000"/>
              </a:lnSpc>
              <a:buFont typeface="Arial"/>
              <a:buNone/>
            </a:pPr>
            <a:r>
              <a:rPr lang="en-GB" sz="2400" i="1" dirty="0">
                <a:solidFill>
                  <a:schemeClr val="tx1"/>
                </a:solidFill>
                <a:latin typeface="Geo Sans Light NWEA" panose="02000603020000020003" pitchFamily="2" charset="0"/>
              </a:rPr>
              <a:t>I think ‘The Law of the </a:t>
            </a:r>
          </a:p>
          <a:p>
            <a:pPr marL="0" indent="0">
              <a:lnSpc>
                <a:spcPct val="100000"/>
              </a:lnSpc>
              <a:buFont typeface="Arial"/>
              <a:buNone/>
            </a:pPr>
            <a:r>
              <a:rPr lang="en-GB" sz="2400" i="1" dirty="0">
                <a:solidFill>
                  <a:schemeClr val="tx1"/>
                </a:solidFill>
                <a:latin typeface="Geo Sans Light NWEA" panose="02000603020000020003" pitchFamily="2" charset="0"/>
              </a:rPr>
              <a:t>Jungle’ means…</a:t>
            </a:r>
          </a:p>
          <a:p>
            <a:pPr marL="0" indent="0">
              <a:lnSpc>
                <a:spcPct val="100000"/>
              </a:lnSpc>
              <a:buFont typeface="Arial"/>
              <a:buNone/>
            </a:pPr>
            <a:endParaRPr lang="en-GB" sz="2400" i="1" dirty="0">
              <a:solidFill>
                <a:schemeClr val="tx1"/>
              </a:solidFill>
              <a:latin typeface="Geo Sans Light NWEA" panose="02000603020000020003" pitchFamily="2" charset="0"/>
            </a:endParaRPr>
          </a:p>
          <a:p>
            <a:pPr marL="0" indent="0">
              <a:lnSpc>
                <a:spcPct val="100000"/>
              </a:lnSpc>
              <a:buFont typeface="Arial"/>
              <a:buNone/>
            </a:pPr>
            <a:r>
              <a:rPr lang="en-GB" sz="2400" i="1" dirty="0">
                <a:solidFill>
                  <a:schemeClr val="tx1"/>
                </a:solidFill>
                <a:latin typeface="Geo Sans Light NWEA" panose="02000603020000020003" pitchFamily="2" charset="0"/>
              </a:rPr>
              <a:t>Because the text says…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C112FF2-8492-4E40-A2CC-ED4431AA7366}"/>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Picture 12">
            <a:extLst>
              <a:ext uri="{FF2B5EF4-FFF2-40B4-BE49-F238E27FC236}">
                <a16:creationId xmlns:a16="http://schemas.microsoft.com/office/drawing/2014/main" id="{134FF4D2-0849-4B1F-85F8-EB6B6D3FB565}"/>
              </a:ext>
            </a:extLst>
          </p:cNvPr>
          <p:cNvPicPr>
            <a:picLocks noChangeAspect="1"/>
          </p:cNvPicPr>
          <p:nvPr/>
        </p:nvPicPr>
        <p:blipFill>
          <a:blip r:embed="rId3">
            <a:alphaModFix/>
          </a:blip>
          <a:stretch>
            <a:fillRect/>
          </a:stretch>
        </p:blipFill>
        <p:spPr>
          <a:xfrm>
            <a:off x="8293971" y="4400746"/>
            <a:ext cx="517792" cy="517792"/>
          </a:xfrm>
          <a:prstGeom prst="rect">
            <a:avLst/>
          </a:prstGeom>
        </p:spPr>
      </p:pic>
      <p:pic>
        <p:nvPicPr>
          <p:cNvPr id="15" name="Picture 14">
            <a:extLst>
              <a:ext uri="{FF2B5EF4-FFF2-40B4-BE49-F238E27FC236}">
                <a16:creationId xmlns:a16="http://schemas.microsoft.com/office/drawing/2014/main" id="{B0F42252-2833-4631-8295-F8996328279F}"/>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Layer>
                </a14:imgProps>
              </a:ext>
            </a:extLst>
          </a:blip>
          <a:srcRect l="29380" t="17365" r="10931" b="8492"/>
          <a:stretch/>
        </p:blipFill>
        <p:spPr>
          <a:xfrm>
            <a:off x="1964515" y="281025"/>
            <a:ext cx="6329456" cy="4422400"/>
          </a:xfrm>
          <a:prstGeom prst="rect">
            <a:avLst/>
          </a:prstGeom>
          <a:ln>
            <a:noFill/>
          </a:ln>
          <a:effectLst>
            <a:softEdge rad="112500"/>
          </a:effectLst>
        </p:spPr>
      </p:pic>
      <p:pic>
        <p:nvPicPr>
          <p:cNvPr id="16" name="Picture 2" descr="Megaphone, Phone, Speak, Sound">
            <a:extLst>
              <a:ext uri="{FF2B5EF4-FFF2-40B4-BE49-F238E27FC236}">
                <a16:creationId xmlns:a16="http://schemas.microsoft.com/office/drawing/2014/main" id="{F0139005-4D9F-437A-BE9F-066B38A421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835" y="108835"/>
            <a:ext cx="1620988" cy="1446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082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128C146C-9FDF-4131-9EB0-36063195AAD8}"/>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3" name="Google Shape;73;p16"/>
          <p:cNvSpPr txBox="1">
            <a:spLocks noGrp="1"/>
          </p:cNvSpPr>
          <p:nvPr>
            <p:ph type="title"/>
          </p:nvPr>
        </p:nvSpPr>
        <p:spPr>
          <a:xfrm>
            <a:off x="2659815" y="892906"/>
            <a:ext cx="3824365" cy="49973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u="sng" dirty="0">
                <a:latin typeface="Geo Sans Light NWEA" panose="02000603020000020003" pitchFamily="2" charset="0"/>
              </a:rPr>
              <a:t>1.) Multiple Choice</a:t>
            </a:r>
            <a:endParaRPr u="sng" dirty="0">
              <a:latin typeface="Geo Sans Light NWEA" panose="02000603020000020003" pitchFamily="2" charset="0"/>
            </a:endParaRPr>
          </a:p>
        </p:txBody>
      </p:sp>
      <p:sp>
        <p:nvSpPr>
          <p:cNvPr id="74" name="Google Shape;74;p16"/>
          <p:cNvSpPr txBox="1">
            <a:spLocks noGrp="1"/>
          </p:cNvSpPr>
          <p:nvPr>
            <p:ph type="body" idx="1"/>
          </p:nvPr>
        </p:nvSpPr>
        <p:spPr>
          <a:xfrm>
            <a:off x="544158" y="1350704"/>
            <a:ext cx="8267605" cy="3607481"/>
          </a:xfrm>
          <a:prstGeom prst="rect">
            <a:avLst/>
          </a:prstGeom>
        </p:spPr>
        <p:txBody>
          <a:bodyPr spcFirstLastPara="1" wrap="square" lIns="91425" tIns="91425" rIns="91425" bIns="91425" anchor="t" anchorCtr="0">
            <a:noAutofit/>
          </a:bodyPr>
          <a:lstStyle/>
          <a:p>
            <a:pPr marL="0" lvl="0" indent="0" algn="ctr" rtl="0">
              <a:lnSpc>
                <a:spcPct val="100000"/>
              </a:lnSpc>
              <a:buNone/>
            </a:pPr>
            <a:r>
              <a:rPr lang="en-GB" sz="2000" b="1" dirty="0">
                <a:solidFill>
                  <a:schemeClr val="tx1"/>
                </a:solidFill>
                <a:latin typeface="Geo Sans Light NWEA" panose="02000603020000020003" pitchFamily="2" charset="0"/>
              </a:rPr>
              <a:t>Underline the key words in the question, retrieve it and read carefully. </a:t>
            </a:r>
          </a:p>
          <a:p>
            <a:pPr marL="0" lvl="0" indent="0" algn="ctr" rtl="0">
              <a:lnSpc>
                <a:spcPct val="100000"/>
              </a:lnSpc>
              <a:buNone/>
            </a:pPr>
            <a:endParaRPr lang="en-GB" sz="1400" b="1" dirty="0">
              <a:solidFill>
                <a:schemeClr val="tx1"/>
              </a:solidFill>
              <a:latin typeface="Geo Sans Light NWEA" panose="02000603020000020003" pitchFamily="2" charset="0"/>
            </a:endParaRPr>
          </a:p>
          <a:p>
            <a:pPr marL="0" lvl="0" indent="0" rtl="0">
              <a:buNone/>
            </a:pPr>
            <a:r>
              <a:rPr lang="en-GB" sz="1600" dirty="0">
                <a:solidFill>
                  <a:schemeClr val="tx1"/>
                </a:solidFill>
                <a:latin typeface="Geo Sans Light NWEA" panose="02000603020000020003" pitchFamily="2" charset="0"/>
              </a:rPr>
              <a:t>a.) What does </a:t>
            </a:r>
            <a:r>
              <a:rPr lang="en-GB" sz="1600" dirty="0" err="1">
                <a:solidFill>
                  <a:schemeClr val="tx1"/>
                </a:solidFill>
                <a:latin typeface="Geo Sans Light NWEA" panose="02000603020000020003" pitchFamily="2" charset="0"/>
              </a:rPr>
              <a:t>Shere</a:t>
            </a:r>
            <a:r>
              <a:rPr lang="en-GB" sz="1600" dirty="0">
                <a:solidFill>
                  <a:schemeClr val="tx1"/>
                </a:solidFill>
                <a:latin typeface="Geo Sans Light NWEA" panose="02000603020000020003" pitchFamily="2" charset="0"/>
              </a:rPr>
              <a:t> Khan let out, proving he has not caught anything?</a:t>
            </a:r>
          </a:p>
          <a:p>
            <a:pPr marL="0" lvl="0" indent="0" rtl="0">
              <a:buNone/>
            </a:pPr>
            <a:endParaRPr lang="en-GB" sz="1000" dirty="0">
              <a:solidFill>
                <a:schemeClr val="tx1"/>
              </a:solidFill>
              <a:latin typeface="Geo Sans Light NWEA" panose="02000603020000020003" pitchFamily="2" charset="0"/>
            </a:endParaRPr>
          </a:p>
          <a:p>
            <a:pPr marL="0" lvl="0" indent="0" algn="ctr" rtl="0">
              <a:buNone/>
            </a:pPr>
            <a:r>
              <a:rPr lang="en-GB" sz="1600" b="1" dirty="0">
                <a:solidFill>
                  <a:schemeClr val="tx1"/>
                </a:solidFill>
                <a:latin typeface="Geo Sans Light NWEA" panose="02000603020000020003" pitchFamily="2" charset="0"/>
              </a:rPr>
              <a:t>a purr               a howl              a sneeze              a whine</a:t>
            </a:r>
          </a:p>
          <a:p>
            <a:pPr marL="0" lvl="0" indent="0" algn="ctr" rtl="0">
              <a:buNone/>
            </a:pPr>
            <a:endParaRPr lang="en-GB" sz="1600" dirty="0">
              <a:solidFill>
                <a:schemeClr val="tx1"/>
              </a:solidFill>
              <a:latin typeface="Geo Sans Light NWEA" panose="02000603020000020003" pitchFamily="2" charset="0"/>
            </a:endParaRPr>
          </a:p>
          <a:p>
            <a:pPr marL="0" lvl="0" indent="0" rtl="0">
              <a:buNone/>
            </a:pPr>
            <a:r>
              <a:rPr lang="en-GB" sz="1600" dirty="0">
                <a:solidFill>
                  <a:schemeClr val="tx1"/>
                </a:solidFill>
                <a:latin typeface="Geo Sans Light NWEA" panose="02000603020000020003" pitchFamily="2" charset="0"/>
              </a:rPr>
              <a:t>b.) What does Father Wolf believe making a noise while hunting is?</a:t>
            </a:r>
          </a:p>
          <a:p>
            <a:pPr marL="0" lvl="0" indent="0" rtl="0">
              <a:buNone/>
            </a:pPr>
            <a:endParaRPr lang="en-GB" sz="1000" dirty="0">
              <a:solidFill>
                <a:schemeClr val="tx1"/>
              </a:solidFill>
              <a:latin typeface="Geo Sans Light NWEA" panose="02000603020000020003" pitchFamily="2" charset="0"/>
            </a:endParaRPr>
          </a:p>
          <a:p>
            <a:pPr marL="0" lvl="0" indent="0" algn="ctr" rtl="0">
              <a:buNone/>
            </a:pPr>
            <a:r>
              <a:rPr lang="en-GB" sz="1600" b="1" dirty="0">
                <a:solidFill>
                  <a:schemeClr val="tx1"/>
                </a:solidFill>
                <a:latin typeface="Geo Sans Light NWEA" panose="02000603020000020003" pitchFamily="2" charset="0"/>
              </a:rPr>
              <a:t>brave                unwise                 clever               funny </a:t>
            </a:r>
          </a:p>
          <a:p>
            <a:pPr marL="0" lvl="0" indent="0" algn="ctr" rtl="0">
              <a:buNone/>
            </a:pPr>
            <a:endParaRPr lang="en-GB" sz="1600" dirty="0">
              <a:solidFill>
                <a:schemeClr val="tx1"/>
              </a:solidFill>
              <a:latin typeface="Geo Sans Light NWEA" panose="02000603020000020003" pitchFamily="2" charset="0"/>
            </a:endParaRPr>
          </a:p>
          <a:p>
            <a:pPr marL="0" lvl="0" indent="0" rtl="0">
              <a:buNone/>
            </a:pPr>
            <a:r>
              <a:rPr lang="en-GB" sz="1600" dirty="0">
                <a:solidFill>
                  <a:schemeClr val="tx1"/>
                </a:solidFill>
                <a:latin typeface="Geo Sans Light NWEA" panose="02000603020000020003" pitchFamily="2" charset="0"/>
              </a:rPr>
              <a:t>c.) What Mother Wolf think </a:t>
            </a:r>
            <a:r>
              <a:rPr lang="en-GB" sz="1600" dirty="0" err="1">
                <a:solidFill>
                  <a:schemeClr val="tx1"/>
                </a:solidFill>
                <a:latin typeface="Geo Sans Light NWEA" panose="02000603020000020003" pitchFamily="2" charset="0"/>
              </a:rPr>
              <a:t>Shere</a:t>
            </a:r>
            <a:r>
              <a:rPr lang="en-GB" sz="1600" dirty="0">
                <a:solidFill>
                  <a:schemeClr val="tx1"/>
                </a:solidFill>
                <a:latin typeface="Geo Sans Light NWEA" panose="02000603020000020003" pitchFamily="2" charset="0"/>
              </a:rPr>
              <a:t> Khan is hunting?</a:t>
            </a:r>
          </a:p>
          <a:p>
            <a:pPr marL="0" lvl="0" indent="0" rtl="0">
              <a:buNone/>
            </a:pPr>
            <a:endParaRPr lang="en-GB" sz="1000" dirty="0">
              <a:solidFill>
                <a:schemeClr val="tx1"/>
              </a:solidFill>
              <a:latin typeface="Geo Sans Light NWEA" panose="02000603020000020003" pitchFamily="2" charset="0"/>
            </a:endParaRPr>
          </a:p>
          <a:p>
            <a:pPr marL="0" lvl="0" indent="0" algn="ctr" rtl="0">
              <a:buNone/>
            </a:pPr>
            <a:r>
              <a:rPr lang="en-GB" sz="1600" b="1" dirty="0">
                <a:solidFill>
                  <a:schemeClr val="tx1"/>
                </a:solidFill>
                <a:latin typeface="Geo Sans Light NWEA" panose="02000603020000020003" pitchFamily="2" charset="0"/>
              </a:rPr>
              <a:t>wolves               Man             frogs and beetles           anything</a:t>
            </a:r>
          </a:p>
          <a:p>
            <a:pPr marL="0" lvl="0" indent="0" rtl="0">
              <a:buNone/>
            </a:pPr>
            <a:endParaRPr lang="en-GB" sz="1600" b="1" dirty="0">
              <a:solidFill>
                <a:schemeClr val="tx1"/>
              </a:solidFill>
              <a:latin typeface="Geo Sans Light NWEA" panose="02000603020000020003" pitchFamily="2" charset="0"/>
            </a:endParaRPr>
          </a:p>
          <a:p>
            <a:pPr marL="0" lvl="0" indent="0" rtl="0">
              <a:buNone/>
            </a:pPr>
            <a:endParaRPr sz="2000" dirty="0">
              <a:solidFill>
                <a:schemeClr val="tx1"/>
              </a:solidFill>
              <a:latin typeface="Geo Sans Light NWEA" panose="02000603020000020003" pitchFamily="2" charset="0"/>
            </a:endParaRPr>
          </a:p>
        </p:txBody>
      </p:sp>
      <p:sp>
        <p:nvSpPr>
          <p:cNvPr id="6" name="Rectangle: Rounded Corners 5">
            <a:extLst>
              <a:ext uri="{FF2B5EF4-FFF2-40B4-BE49-F238E27FC236}">
                <a16:creationId xmlns:a16="http://schemas.microsoft.com/office/drawing/2014/main" id="{2512F2E5-E409-4DCC-A441-3840B006963C}"/>
              </a:ext>
            </a:extLst>
          </p:cNvPr>
          <p:cNvSpPr/>
          <p:nvPr/>
        </p:nvSpPr>
        <p:spPr>
          <a:xfrm>
            <a:off x="2333843" y="416926"/>
            <a:ext cx="4476307" cy="49973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Retrieve accurately from the text</a:t>
            </a:r>
          </a:p>
        </p:txBody>
      </p:sp>
      <p:pic>
        <p:nvPicPr>
          <p:cNvPr id="8" name="Picture 2" descr="Couple, Cowboy, Boy, Girl, Love, Man, Woman, Outdoors">
            <a:extLst>
              <a:ext uri="{FF2B5EF4-FFF2-40B4-BE49-F238E27FC236}">
                <a16:creationId xmlns:a16="http://schemas.microsoft.com/office/drawing/2014/main" id="{651209EF-AEE4-47CC-8E7E-A9FE3C0B9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376" y="394540"/>
            <a:ext cx="1450183" cy="9561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91BAE176-FAD9-42B5-AA9D-5A3D129A1BB6}"/>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Tree>
    <p:extLst>
      <p:ext uri="{BB962C8B-B14F-4D97-AF65-F5344CB8AC3E}">
        <p14:creationId xmlns:p14="http://schemas.microsoft.com/office/powerpoint/2010/main" val="40532318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128C146C-9FDF-4131-9EB0-36063195AAD8}"/>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3" name="Google Shape;73;p16"/>
          <p:cNvSpPr txBox="1">
            <a:spLocks noGrp="1"/>
          </p:cNvSpPr>
          <p:nvPr>
            <p:ph type="title"/>
          </p:nvPr>
        </p:nvSpPr>
        <p:spPr>
          <a:xfrm>
            <a:off x="2659815" y="892906"/>
            <a:ext cx="3824365" cy="49973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u="sng" dirty="0">
                <a:latin typeface="Geo Sans Light NWEA" panose="02000603020000020003" pitchFamily="2" charset="0"/>
              </a:rPr>
              <a:t>2.) Multiple Choice</a:t>
            </a:r>
            <a:endParaRPr u="sng" dirty="0">
              <a:latin typeface="Geo Sans Light NWEA" panose="02000603020000020003" pitchFamily="2" charset="0"/>
            </a:endParaRPr>
          </a:p>
        </p:txBody>
      </p:sp>
      <p:sp>
        <p:nvSpPr>
          <p:cNvPr id="74" name="Google Shape;74;p16"/>
          <p:cNvSpPr txBox="1">
            <a:spLocks noGrp="1"/>
          </p:cNvSpPr>
          <p:nvPr>
            <p:ph type="body" idx="1"/>
          </p:nvPr>
        </p:nvSpPr>
        <p:spPr>
          <a:xfrm>
            <a:off x="544158" y="1350704"/>
            <a:ext cx="8267605" cy="3607481"/>
          </a:xfrm>
          <a:prstGeom prst="rect">
            <a:avLst/>
          </a:prstGeom>
        </p:spPr>
        <p:txBody>
          <a:bodyPr spcFirstLastPara="1" wrap="square" lIns="91425" tIns="91425" rIns="91425" bIns="91425" anchor="t" anchorCtr="0">
            <a:noAutofit/>
          </a:bodyPr>
          <a:lstStyle/>
          <a:p>
            <a:pPr marL="0" lvl="0" indent="0" algn="ctr" rtl="0">
              <a:lnSpc>
                <a:spcPct val="100000"/>
              </a:lnSpc>
              <a:buNone/>
            </a:pPr>
            <a:r>
              <a:rPr lang="en-GB" sz="2000" b="1" dirty="0">
                <a:solidFill>
                  <a:schemeClr val="tx1"/>
                </a:solidFill>
                <a:latin typeface="Geo Sans Light NWEA" panose="02000603020000020003" pitchFamily="2" charset="0"/>
              </a:rPr>
              <a:t>Underline the key words in the question, retrieve it and read carefully. </a:t>
            </a:r>
          </a:p>
          <a:p>
            <a:pPr marL="0" lvl="0" indent="0" algn="ctr" rtl="0">
              <a:lnSpc>
                <a:spcPct val="100000"/>
              </a:lnSpc>
              <a:buNone/>
            </a:pPr>
            <a:endParaRPr lang="en-GB" sz="1400" b="1" dirty="0">
              <a:solidFill>
                <a:schemeClr val="tx1"/>
              </a:solidFill>
              <a:latin typeface="Geo Sans Light NWEA" panose="02000603020000020003" pitchFamily="2" charset="0"/>
            </a:endParaRPr>
          </a:p>
          <a:p>
            <a:pPr marL="0" lvl="0" indent="0" rtl="0">
              <a:buNone/>
            </a:pPr>
            <a:r>
              <a:rPr lang="en-GB" sz="1600" dirty="0">
                <a:solidFill>
                  <a:schemeClr val="tx1"/>
                </a:solidFill>
                <a:latin typeface="Geo Sans Light NWEA" panose="02000603020000020003" pitchFamily="2" charset="0"/>
              </a:rPr>
              <a:t>a.) When another noise rips through the jungle, what does </a:t>
            </a:r>
            <a:r>
              <a:rPr lang="en-GB" sz="1600" dirty="0" err="1">
                <a:solidFill>
                  <a:schemeClr val="tx1"/>
                </a:solidFill>
                <a:latin typeface="Geo Sans Light NWEA" panose="02000603020000020003" pitchFamily="2" charset="0"/>
              </a:rPr>
              <a:t>Shere</a:t>
            </a:r>
            <a:r>
              <a:rPr lang="en-GB" sz="1600" dirty="0">
                <a:solidFill>
                  <a:schemeClr val="tx1"/>
                </a:solidFill>
                <a:latin typeface="Geo Sans Light NWEA" panose="02000603020000020003" pitchFamily="2" charset="0"/>
              </a:rPr>
              <a:t> Khan howl in?</a:t>
            </a:r>
          </a:p>
          <a:p>
            <a:pPr marL="0" lvl="0" indent="0" rtl="0">
              <a:buNone/>
            </a:pPr>
            <a:endParaRPr lang="en-GB" sz="1000" dirty="0">
              <a:solidFill>
                <a:schemeClr val="tx1"/>
              </a:solidFill>
              <a:latin typeface="Geo Sans Light NWEA" panose="02000603020000020003" pitchFamily="2" charset="0"/>
            </a:endParaRPr>
          </a:p>
          <a:p>
            <a:pPr marL="0" lvl="0" indent="0" algn="ctr" rtl="0">
              <a:buNone/>
            </a:pPr>
            <a:r>
              <a:rPr lang="en-GB" sz="1600" b="1" dirty="0">
                <a:solidFill>
                  <a:schemeClr val="tx1"/>
                </a:solidFill>
                <a:latin typeface="Geo Sans Light NWEA" panose="02000603020000020003" pitchFamily="2" charset="0"/>
              </a:rPr>
              <a:t>joy               fear              victory              pain</a:t>
            </a:r>
          </a:p>
          <a:p>
            <a:pPr marL="0" lvl="0" indent="0" algn="ctr" rtl="0">
              <a:buNone/>
            </a:pPr>
            <a:endParaRPr lang="en-GB" sz="1600" dirty="0">
              <a:solidFill>
                <a:schemeClr val="tx1"/>
              </a:solidFill>
              <a:latin typeface="Geo Sans Light NWEA" panose="02000603020000020003" pitchFamily="2" charset="0"/>
            </a:endParaRPr>
          </a:p>
          <a:p>
            <a:pPr marL="0" lvl="0" indent="0" rtl="0">
              <a:buNone/>
            </a:pPr>
            <a:r>
              <a:rPr lang="en-GB" sz="1600" dirty="0">
                <a:solidFill>
                  <a:schemeClr val="tx1"/>
                </a:solidFill>
                <a:latin typeface="Geo Sans Light NWEA" panose="02000603020000020003" pitchFamily="2" charset="0"/>
              </a:rPr>
              <a:t>b.) What does Father Wolf do when he hears a noise coming from the bushes?</a:t>
            </a:r>
          </a:p>
          <a:p>
            <a:pPr marL="0" lvl="0" indent="0" rtl="0">
              <a:buNone/>
            </a:pPr>
            <a:endParaRPr lang="en-GB" sz="1000" dirty="0">
              <a:solidFill>
                <a:schemeClr val="tx1"/>
              </a:solidFill>
              <a:latin typeface="Geo Sans Light NWEA" panose="02000603020000020003" pitchFamily="2" charset="0"/>
            </a:endParaRPr>
          </a:p>
          <a:p>
            <a:pPr marL="0" lvl="0" indent="0" algn="ctr" rtl="0">
              <a:buNone/>
            </a:pPr>
            <a:r>
              <a:rPr lang="en-GB" sz="1600" b="1" dirty="0">
                <a:solidFill>
                  <a:schemeClr val="tx1"/>
                </a:solidFill>
                <a:latin typeface="Geo Sans Light NWEA" panose="02000603020000020003" pitchFamily="2" charset="0"/>
              </a:rPr>
              <a:t>pounces                barks                 runs off               hides </a:t>
            </a:r>
          </a:p>
          <a:p>
            <a:pPr marL="0" lvl="0" indent="0" algn="ctr" rtl="0">
              <a:buNone/>
            </a:pPr>
            <a:endParaRPr lang="en-GB" sz="1600" dirty="0">
              <a:solidFill>
                <a:schemeClr val="tx1"/>
              </a:solidFill>
              <a:latin typeface="Geo Sans Light NWEA" panose="02000603020000020003" pitchFamily="2" charset="0"/>
            </a:endParaRPr>
          </a:p>
          <a:p>
            <a:pPr marL="0" lvl="0" indent="0" rtl="0">
              <a:buNone/>
            </a:pPr>
            <a:r>
              <a:rPr lang="en-GB" sz="1600" dirty="0">
                <a:solidFill>
                  <a:schemeClr val="tx1"/>
                </a:solidFill>
                <a:latin typeface="Geo Sans Light NWEA" panose="02000603020000020003" pitchFamily="2" charset="0"/>
              </a:rPr>
              <a:t>c.) What are they filled with when they see the baby?</a:t>
            </a:r>
          </a:p>
          <a:p>
            <a:pPr marL="0" lvl="0" indent="0" rtl="0">
              <a:buNone/>
            </a:pPr>
            <a:endParaRPr lang="en-GB" sz="1000" dirty="0">
              <a:solidFill>
                <a:schemeClr val="tx1"/>
              </a:solidFill>
              <a:latin typeface="Geo Sans Light NWEA" panose="02000603020000020003" pitchFamily="2" charset="0"/>
            </a:endParaRPr>
          </a:p>
          <a:p>
            <a:pPr marL="0" lvl="0" indent="0" algn="ctr" rtl="0">
              <a:buNone/>
            </a:pPr>
            <a:r>
              <a:rPr lang="en-GB" sz="1600" b="1" dirty="0">
                <a:solidFill>
                  <a:schemeClr val="tx1"/>
                </a:solidFill>
                <a:latin typeface="Geo Sans Light NWEA" panose="02000603020000020003" pitchFamily="2" charset="0"/>
              </a:rPr>
              <a:t>worry             fear             hunger            curiosity</a:t>
            </a:r>
          </a:p>
          <a:p>
            <a:pPr marL="0" lvl="0" indent="0" rtl="0">
              <a:buNone/>
            </a:pPr>
            <a:endParaRPr lang="en-GB" sz="1600" b="1" dirty="0">
              <a:solidFill>
                <a:schemeClr val="tx1"/>
              </a:solidFill>
              <a:latin typeface="Geo Sans Light NWEA" panose="02000603020000020003" pitchFamily="2" charset="0"/>
            </a:endParaRPr>
          </a:p>
          <a:p>
            <a:pPr marL="0" lvl="0" indent="0" rtl="0">
              <a:buNone/>
            </a:pPr>
            <a:endParaRPr sz="2000" dirty="0">
              <a:solidFill>
                <a:schemeClr val="tx1"/>
              </a:solidFill>
              <a:latin typeface="Geo Sans Light NWEA" panose="02000603020000020003" pitchFamily="2" charset="0"/>
            </a:endParaRPr>
          </a:p>
        </p:txBody>
      </p:sp>
      <p:sp>
        <p:nvSpPr>
          <p:cNvPr id="6" name="Rectangle: Rounded Corners 5">
            <a:extLst>
              <a:ext uri="{FF2B5EF4-FFF2-40B4-BE49-F238E27FC236}">
                <a16:creationId xmlns:a16="http://schemas.microsoft.com/office/drawing/2014/main" id="{2512F2E5-E409-4DCC-A441-3840B006963C}"/>
              </a:ext>
            </a:extLst>
          </p:cNvPr>
          <p:cNvSpPr/>
          <p:nvPr/>
        </p:nvSpPr>
        <p:spPr>
          <a:xfrm>
            <a:off x="2333843" y="416926"/>
            <a:ext cx="4476307" cy="49973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Retrieve accurately from the text</a:t>
            </a:r>
          </a:p>
        </p:txBody>
      </p:sp>
      <p:pic>
        <p:nvPicPr>
          <p:cNvPr id="8" name="Picture 2" descr="Couple, Cowboy, Boy, Girl, Love, Man, Woman, Outdoors">
            <a:extLst>
              <a:ext uri="{FF2B5EF4-FFF2-40B4-BE49-F238E27FC236}">
                <a16:creationId xmlns:a16="http://schemas.microsoft.com/office/drawing/2014/main" id="{651209EF-AEE4-47CC-8E7E-A9FE3C0B9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376" y="394540"/>
            <a:ext cx="1450183" cy="9561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91BAE176-FAD9-42B5-AA9D-5A3D129A1BB6}"/>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Tree>
    <p:extLst>
      <p:ext uri="{BB962C8B-B14F-4D97-AF65-F5344CB8AC3E}">
        <p14:creationId xmlns:p14="http://schemas.microsoft.com/office/powerpoint/2010/main" val="562423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F7B5AEE-4A7A-4A3D-8629-329612996320}"/>
              </a:ext>
            </a:extLst>
          </p:cNvPr>
          <p:cNvSpPr/>
          <p:nvPr/>
        </p:nvSpPr>
        <p:spPr>
          <a:xfrm>
            <a:off x="332236" y="202786"/>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2512F2E5-E409-4DCC-A441-3840B006963C}"/>
              </a:ext>
            </a:extLst>
          </p:cNvPr>
          <p:cNvSpPr/>
          <p:nvPr/>
        </p:nvSpPr>
        <p:spPr>
          <a:xfrm>
            <a:off x="2333843" y="396642"/>
            <a:ext cx="4476307" cy="49973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Retrieve accurately from the text</a:t>
            </a:r>
          </a:p>
        </p:txBody>
      </p:sp>
      <p:pic>
        <p:nvPicPr>
          <p:cNvPr id="10" name="Picture 2" descr="Couple, Cowboy, Boy, Girl, Love, Man, Woman, Outdoors">
            <a:extLst>
              <a:ext uri="{FF2B5EF4-FFF2-40B4-BE49-F238E27FC236}">
                <a16:creationId xmlns:a16="http://schemas.microsoft.com/office/drawing/2014/main" id="{626D3D61-2A06-46D1-ADBE-FAF22F9FCD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376" y="394540"/>
            <a:ext cx="1450183" cy="95616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4C1F4277-734B-4679-908F-7A77076F0164}"/>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
        <p:nvSpPr>
          <p:cNvPr id="13" name="Google Shape;73;p16">
            <a:extLst>
              <a:ext uri="{FF2B5EF4-FFF2-40B4-BE49-F238E27FC236}">
                <a16:creationId xmlns:a16="http://schemas.microsoft.com/office/drawing/2014/main" id="{D1457F95-7917-4B80-BC18-446E5DDB74B6}"/>
              </a:ext>
            </a:extLst>
          </p:cNvPr>
          <p:cNvSpPr txBox="1">
            <a:spLocks noGrp="1"/>
          </p:cNvSpPr>
          <p:nvPr>
            <p:ph type="title"/>
          </p:nvPr>
        </p:nvSpPr>
        <p:spPr>
          <a:xfrm>
            <a:off x="687376" y="803004"/>
            <a:ext cx="8109291" cy="3850486"/>
          </a:xfrm>
          <a:prstGeom prst="rect">
            <a:avLst/>
          </a:prstGeom>
        </p:spPr>
        <p:txBody>
          <a:bodyPr spcFirstLastPara="1" wrap="square" lIns="91425" tIns="91425" rIns="91425" bIns="91425" anchor="t" anchorCtr="0">
            <a:noAutofit/>
          </a:bodyPr>
          <a:lstStyle/>
          <a:p>
            <a:r>
              <a:rPr lang="en-GB" sz="1800" dirty="0">
                <a:latin typeface="Geo Sans Light NWEA" panose="02000603020000020003" pitchFamily="2" charset="0"/>
              </a:rPr>
              <a:t>                                            </a:t>
            </a:r>
            <a:r>
              <a:rPr lang="en-GB" u="sng" dirty="0">
                <a:latin typeface="Geo Sans Light NWEA" panose="02000603020000020003" pitchFamily="2" charset="0"/>
              </a:rPr>
              <a:t>3.) Who said it?</a:t>
            </a:r>
            <a:br>
              <a:rPr lang="en-GB" u="sng" dirty="0">
                <a:latin typeface="Geo Sans Light NWEA" panose="02000603020000020003" pitchFamily="2" charset="0"/>
              </a:rPr>
            </a:br>
            <a:br>
              <a:rPr lang="en-GB" sz="1800" u="sng" dirty="0">
                <a:latin typeface="Geo Sans Light NWEA" panose="02000603020000020003" pitchFamily="2" charset="0"/>
              </a:rPr>
            </a:br>
            <a:r>
              <a:rPr lang="en-GB" sz="1800" dirty="0">
                <a:latin typeface="Geo Sans Light NWEA" panose="02000603020000020003" pitchFamily="2" charset="0"/>
              </a:rPr>
              <a:t>a.) “To begin a night’s hunting with that noise!” </a:t>
            </a:r>
            <a:br>
              <a:rPr lang="en-GB" sz="1800" dirty="0">
                <a:latin typeface="Geo Sans Light NWEA" panose="02000603020000020003" pitchFamily="2" charset="0"/>
              </a:rPr>
            </a:br>
            <a:br>
              <a:rPr lang="en-GB" sz="1800" dirty="0">
                <a:latin typeface="Geo Sans Light NWEA" panose="02000603020000020003" pitchFamily="2" charset="0"/>
              </a:rPr>
            </a:br>
            <a:r>
              <a:rPr lang="en-GB" sz="1800" dirty="0">
                <a:latin typeface="Geo Sans Light NWEA" panose="02000603020000020003" pitchFamily="2" charset="0"/>
              </a:rPr>
              <a:t>b.) “Aargh!”</a:t>
            </a:r>
            <a:br>
              <a:rPr lang="en-GB" sz="1800" dirty="0">
                <a:latin typeface="Geo Sans Light NWEA" panose="02000603020000020003" pitchFamily="2" charset="0"/>
              </a:rPr>
            </a:br>
            <a:br>
              <a:rPr lang="en-GB" sz="1800" dirty="0">
                <a:latin typeface="Geo Sans Light NWEA" panose="02000603020000020003" pitchFamily="2" charset="0"/>
              </a:rPr>
            </a:br>
            <a:r>
              <a:rPr lang="en-GB" sz="1800" dirty="0">
                <a:latin typeface="Geo Sans Light NWEA" panose="02000603020000020003" pitchFamily="2" charset="0"/>
              </a:rPr>
              <a:t>c.) “Man!”</a:t>
            </a:r>
            <a:br>
              <a:rPr lang="en-GB" sz="1800" dirty="0">
                <a:latin typeface="Geo Sans Light NWEA" panose="02000603020000020003" pitchFamily="2" charset="0"/>
              </a:rPr>
            </a:br>
            <a:br>
              <a:rPr lang="en-GB" sz="1800" dirty="0">
                <a:latin typeface="Geo Sans Light NWEA" panose="02000603020000020003" pitchFamily="2" charset="0"/>
              </a:rPr>
            </a:br>
            <a:r>
              <a:rPr lang="en-GB" sz="1800" dirty="0">
                <a:latin typeface="Geo Sans Light NWEA" panose="02000603020000020003" pitchFamily="2" charset="0"/>
              </a:rPr>
              <a:t>d.) “Ah! He is taking his meal with the others. And so this is a man’s cub, Now, was there ever a wolf that could boast of a man’s cub among her children?”</a:t>
            </a:r>
            <a:br>
              <a:rPr lang="en-GB" sz="1800" dirty="0">
                <a:latin typeface="Geo Sans Light NWEA" panose="02000603020000020003" pitchFamily="2" charset="0"/>
              </a:rPr>
            </a:br>
            <a:br>
              <a:rPr lang="en-GB" sz="1800" dirty="0">
                <a:latin typeface="Geo Sans Light NWEA" panose="02000603020000020003" pitchFamily="2" charset="0"/>
              </a:rPr>
            </a:br>
            <a:r>
              <a:rPr lang="en-GB" sz="1800" dirty="0">
                <a:latin typeface="Geo Sans Light NWEA" panose="02000603020000020003" pitchFamily="2" charset="0"/>
              </a:rPr>
              <a:t>e.) “He is altogether without hair, and I could kill him with a touch of my foot. But see, he looks up and is not afraid.”</a:t>
            </a:r>
            <a:endParaRPr sz="1800" u="sng" dirty="0">
              <a:latin typeface="Geo Sans Light NWEA" panose="02000603020000020003" pitchFamily="2" charset="0"/>
            </a:endParaRPr>
          </a:p>
        </p:txBody>
      </p:sp>
    </p:spTree>
    <p:extLst>
      <p:ext uri="{BB962C8B-B14F-4D97-AF65-F5344CB8AC3E}">
        <p14:creationId xmlns:p14="http://schemas.microsoft.com/office/powerpoint/2010/main" val="3286116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F7B5AEE-4A7A-4A3D-8629-329612996320}"/>
              </a:ext>
            </a:extLst>
          </p:cNvPr>
          <p:cNvSpPr/>
          <p:nvPr/>
        </p:nvSpPr>
        <p:spPr>
          <a:xfrm>
            <a:off x="332236" y="202786"/>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2512F2E5-E409-4DCC-A441-3840B006963C}"/>
              </a:ext>
            </a:extLst>
          </p:cNvPr>
          <p:cNvSpPr/>
          <p:nvPr/>
        </p:nvSpPr>
        <p:spPr>
          <a:xfrm>
            <a:off x="2333843" y="396642"/>
            <a:ext cx="4476307" cy="49973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Retrieve accurately from the text</a:t>
            </a:r>
          </a:p>
        </p:txBody>
      </p:sp>
      <p:pic>
        <p:nvPicPr>
          <p:cNvPr id="10" name="Picture 2" descr="Couple, Cowboy, Boy, Girl, Love, Man, Woman, Outdoors">
            <a:extLst>
              <a:ext uri="{FF2B5EF4-FFF2-40B4-BE49-F238E27FC236}">
                <a16:creationId xmlns:a16="http://schemas.microsoft.com/office/drawing/2014/main" id="{626D3D61-2A06-46D1-ADBE-FAF22F9FCD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376" y="394540"/>
            <a:ext cx="1450183" cy="95616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4C1F4277-734B-4679-908F-7A77076F0164}"/>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
        <p:nvSpPr>
          <p:cNvPr id="13" name="Google Shape;73;p16">
            <a:extLst>
              <a:ext uri="{FF2B5EF4-FFF2-40B4-BE49-F238E27FC236}">
                <a16:creationId xmlns:a16="http://schemas.microsoft.com/office/drawing/2014/main" id="{D1457F95-7917-4B80-BC18-446E5DDB74B6}"/>
              </a:ext>
            </a:extLst>
          </p:cNvPr>
          <p:cNvSpPr txBox="1">
            <a:spLocks noGrp="1"/>
          </p:cNvSpPr>
          <p:nvPr>
            <p:ph type="title"/>
          </p:nvPr>
        </p:nvSpPr>
        <p:spPr>
          <a:xfrm>
            <a:off x="637954" y="896372"/>
            <a:ext cx="8109291" cy="3725246"/>
          </a:xfrm>
          <a:prstGeom prst="rect">
            <a:avLst/>
          </a:prstGeom>
        </p:spPr>
        <p:txBody>
          <a:bodyPr spcFirstLastPara="1" wrap="square" lIns="91425" tIns="91425" rIns="91425" bIns="91425" anchor="t" anchorCtr="0">
            <a:noAutofit/>
          </a:bodyPr>
          <a:lstStyle/>
          <a:p>
            <a:r>
              <a:rPr lang="en-GB" sz="1800" dirty="0">
                <a:latin typeface="Geo Sans Light NWEA" panose="02000603020000020003" pitchFamily="2" charset="0"/>
              </a:rPr>
              <a:t>                                            </a:t>
            </a:r>
            <a:r>
              <a:rPr lang="en-GB" u="sng" dirty="0">
                <a:latin typeface="Geo Sans Light NWEA" panose="02000603020000020003" pitchFamily="2" charset="0"/>
              </a:rPr>
              <a:t>4.) True or False</a:t>
            </a:r>
            <a:br>
              <a:rPr lang="en-GB" sz="1800" u="sng" dirty="0">
                <a:latin typeface="Geo Sans Light NWEA" panose="02000603020000020003" pitchFamily="2" charset="0"/>
              </a:rPr>
            </a:br>
            <a:br>
              <a:rPr lang="en-GB" sz="1800" u="sng" dirty="0">
                <a:latin typeface="Geo Sans Light NWEA" panose="02000603020000020003" pitchFamily="2" charset="0"/>
              </a:rPr>
            </a:br>
            <a:r>
              <a:rPr lang="en-GB" sz="2400" dirty="0">
                <a:latin typeface="Geo Sans Light NWEA" panose="02000603020000020003" pitchFamily="2" charset="0"/>
              </a:rPr>
              <a:t>According to the law of the jungle, animals are allowed to…</a:t>
            </a:r>
            <a:br>
              <a:rPr lang="en-GB" sz="2400" u="sng" dirty="0">
                <a:latin typeface="Geo Sans Light NWEA" panose="02000603020000020003" pitchFamily="2" charset="0"/>
              </a:rPr>
            </a:br>
            <a:br>
              <a:rPr lang="en-GB" sz="2400" u="sng" dirty="0">
                <a:latin typeface="Geo Sans Light NWEA" panose="02000603020000020003" pitchFamily="2" charset="0"/>
              </a:rPr>
            </a:br>
            <a:r>
              <a:rPr lang="en-GB" sz="2400" dirty="0">
                <a:latin typeface="Geo Sans Light NWEA" panose="02000603020000020003" pitchFamily="2" charset="0"/>
              </a:rPr>
              <a:t>1.) hunt other animals.</a:t>
            </a:r>
            <a:br>
              <a:rPr lang="en-GB" sz="2400" dirty="0">
                <a:latin typeface="Geo Sans Light NWEA" panose="02000603020000020003" pitchFamily="2" charset="0"/>
              </a:rPr>
            </a:br>
            <a:r>
              <a:rPr lang="en-GB" sz="2400" dirty="0">
                <a:latin typeface="Geo Sans Light NWEA" panose="02000603020000020003" pitchFamily="2" charset="0"/>
              </a:rPr>
              <a:t>2.) hunt humans if they are hungry. </a:t>
            </a:r>
            <a:br>
              <a:rPr lang="en-GB" sz="2400" dirty="0">
                <a:latin typeface="Geo Sans Light NWEA" panose="02000603020000020003" pitchFamily="2" charset="0"/>
              </a:rPr>
            </a:br>
            <a:r>
              <a:rPr lang="en-GB" sz="2400" dirty="0">
                <a:latin typeface="Geo Sans Light NWEA" panose="02000603020000020003" pitchFamily="2" charset="0"/>
              </a:rPr>
              <a:t>3.) hunt humans to train cubs.</a:t>
            </a:r>
            <a:br>
              <a:rPr lang="en-GB" sz="2400" dirty="0">
                <a:latin typeface="Geo Sans Light NWEA" panose="02000603020000020003" pitchFamily="2" charset="0"/>
              </a:rPr>
            </a:br>
            <a:r>
              <a:rPr lang="en-GB" sz="2400" dirty="0">
                <a:latin typeface="Geo Sans Light NWEA" panose="02000603020000020003" pitchFamily="2" charset="0"/>
              </a:rPr>
              <a:t>4.) hunt humans for sport.</a:t>
            </a:r>
            <a:br>
              <a:rPr lang="en-GB" sz="2400" dirty="0">
                <a:latin typeface="Geo Sans Light NWEA" panose="02000603020000020003" pitchFamily="2" charset="0"/>
              </a:rPr>
            </a:br>
            <a:r>
              <a:rPr lang="en-GB" sz="2400" dirty="0">
                <a:latin typeface="Geo Sans Light NWEA" panose="02000603020000020003" pitchFamily="2" charset="0"/>
              </a:rPr>
              <a:t>5.) hunt humans anywhere in the jungle. </a:t>
            </a:r>
            <a:br>
              <a:rPr lang="en-GB" sz="2400" dirty="0">
                <a:latin typeface="Geo Sans Light NWEA" panose="02000603020000020003" pitchFamily="2" charset="0"/>
              </a:rPr>
            </a:br>
            <a:endParaRPr sz="2400" dirty="0">
              <a:latin typeface="Geo Sans Light NWEA" panose="02000603020000020003" pitchFamily="2" charset="0"/>
            </a:endParaRPr>
          </a:p>
        </p:txBody>
      </p:sp>
    </p:spTree>
    <p:extLst>
      <p:ext uri="{BB962C8B-B14F-4D97-AF65-F5344CB8AC3E}">
        <p14:creationId xmlns:p14="http://schemas.microsoft.com/office/powerpoint/2010/main" val="479248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7" name="Picture 4">
            <a:extLst>
              <a:ext uri="{FF2B5EF4-FFF2-40B4-BE49-F238E27FC236}">
                <a16:creationId xmlns:a16="http://schemas.microsoft.com/office/drawing/2014/main" id="{FB7EC86B-2605-4EE7-AEB0-E088CAFD3BA1}"/>
              </a:ext>
            </a:extLst>
          </p:cNvPr>
          <p:cNvPicPr>
            <a:picLocks noChangeAspect="1" noChangeArrowheads="1"/>
          </p:cNvPicPr>
          <p:nvPr/>
        </p:nvPicPr>
        <p:blipFill rotWithShape="1">
          <a:blip r:embed="rId3">
            <a:alphaModFix amt="85000"/>
            <a:extLst>
              <a:ext uri="{28A0092B-C50C-407E-A947-70E740481C1C}">
                <a14:useLocalDpi xmlns:a14="http://schemas.microsoft.com/office/drawing/2010/main" val="0"/>
              </a:ext>
            </a:extLst>
          </a:blip>
          <a:srcRect t="16629" r="1282"/>
          <a:stretch/>
        </p:blipFill>
        <p:spPr bwMode="auto">
          <a:xfrm>
            <a:off x="0" y="-13386"/>
            <a:ext cx="9144000" cy="5156885"/>
          </a:xfrm>
          <a:prstGeom prst="rect">
            <a:avLst/>
          </a:prstGeom>
          <a:noFill/>
          <a:ln>
            <a:solidFill>
              <a:schemeClr val="tx1"/>
            </a:solidFill>
            <a:extLst>
              <a:ext uri="{C807C97D-BFC1-408E-A445-0C87EB9F89A2}">
                <ask:lineSketchStyleProps xmlns:ask="http://schemas.microsoft.com/office/drawing/2018/sketchyshapes" sd="895175725">
                  <a:custGeom>
                    <a:avLst/>
                    <a:gdLst>
                      <a:gd name="connsiteX0" fmla="*/ 0 w 8536341"/>
                      <a:gd name="connsiteY0" fmla="*/ 0 h 4760278"/>
                      <a:gd name="connsiteX1" fmla="*/ 739816 w 8536341"/>
                      <a:gd name="connsiteY1" fmla="*/ 0 h 4760278"/>
                      <a:gd name="connsiteX2" fmla="*/ 1052815 w 8536341"/>
                      <a:gd name="connsiteY2" fmla="*/ 0 h 4760278"/>
                      <a:gd name="connsiteX3" fmla="*/ 1536541 w 8536341"/>
                      <a:gd name="connsiteY3" fmla="*/ 0 h 4760278"/>
                      <a:gd name="connsiteX4" fmla="*/ 2276358 w 8536341"/>
                      <a:gd name="connsiteY4" fmla="*/ 0 h 4760278"/>
                      <a:gd name="connsiteX5" fmla="*/ 2589357 w 8536341"/>
                      <a:gd name="connsiteY5" fmla="*/ 0 h 4760278"/>
                      <a:gd name="connsiteX6" fmla="*/ 3329173 w 8536341"/>
                      <a:gd name="connsiteY6" fmla="*/ 0 h 4760278"/>
                      <a:gd name="connsiteX7" fmla="*/ 3983626 w 8536341"/>
                      <a:gd name="connsiteY7" fmla="*/ 0 h 4760278"/>
                      <a:gd name="connsiteX8" fmla="*/ 4467352 w 8536341"/>
                      <a:gd name="connsiteY8" fmla="*/ 0 h 4760278"/>
                      <a:gd name="connsiteX9" fmla="*/ 5036441 w 8536341"/>
                      <a:gd name="connsiteY9" fmla="*/ 0 h 4760278"/>
                      <a:gd name="connsiteX10" fmla="*/ 5690894 w 8536341"/>
                      <a:gd name="connsiteY10" fmla="*/ 0 h 4760278"/>
                      <a:gd name="connsiteX11" fmla="*/ 6003893 w 8536341"/>
                      <a:gd name="connsiteY11" fmla="*/ 0 h 4760278"/>
                      <a:gd name="connsiteX12" fmla="*/ 6658346 w 8536341"/>
                      <a:gd name="connsiteY12" fmla="*/ 0 h 4760278"/>
                      <a:gd name="connsiteX13" fmla="*/ 7056709 w 8536341"/>
                      <a:gd name="connsiteY13" fmla="*/ 0 h 4760278"/>
                      <a:gd name="connsiteX14" fmla="*/ 7625798 w 8536341"/>
                      <a:gd name="connsiteY14" fmla="*/ 0 h 4760278"/>
                      <a:gd name="connsiteX15" fmla="*/ 8536341 w 8536341"/>
                      <a:gd name="connsiteY15" fmla="*/ 0 h 4760278"/>
                      <a:gd name="connsiteX16" fmla="*/ 8536341 w 8536341"/>
                      <a:gd name="connsiteY16" fmla="*/ 642638 h 4760278"/>
                      <a:gd name="connsiteX17" fmla="*/ 8536341 w 8536341"/>
                      <a:gd name="connsiteY17" fmla="*/ 1237672 h 4760278"/>
                      <a:gd name="connsiteX18" fmla="*/ 8536341 w 8536341"/>
                      <a:gd name="connsiteY18" fmla="*/ 1927913 h 4760278"/>
                      <a:gd name="connsiteX19" fmla="*/ 8536341 w 8536341"/>
                      <a:gd name="connsiteY19" fmla="*/ 2522947 h 4760278"/>
                      <a:gd name="connsiteX20" fmla="*/ 8536341 w 8536341"/>
                      <a:gd name="connsiteY20" fmla="*/ 2975174 h 4760278"/>
                      <a:gd name="connsiteX21" fmla="*/ 8536341 w 8536341"/>
                      <a:gd name="connsiteY21" fmla="*/ 3427400 h 4760278"/>
                      <a:gd name="connsiteX22" fmla="*/ 8536341 w 8536341"/>
                      <a:gd name="connsiteY22" fmla="*/ 4022435 h 4760278"/>
                      <a:gd name="connsiteX23" fmla="*/ 8536341 w 8536341"/>
                      <a:gd name="connsiteY23" fmla="*/ 4760278 h 4760278"/>
                      <a:gd name="connsiteX24" fmla="*/ 8052615 w 8536341"/>
                      <a:gd name="connsiteY24" fmla="*/ 4760278 h 4760278"/>
                      <a:gd name="connsiteX25" fmla="*/ 7568889 w 8536341"/>
                      <a:gd name="connsiteY25" fmla="*/ 4760278 h 4760278"/>
                      <a:gd name="connsiteX26" fmla="*/ 6914436 w 8536341"/>
                      <a:gd name="connsiteY26" fmla="*/ 4760278 h 4760278"/>
                      <a:gd name="connsiteX27" fmla="*/ 6259983 w 8536341"/>
                      <a:gd name="connsiteY27" fmla="*/ 4760278 h 4760278"/>
                      <a:gd name="connsiteX28" fmla="*/ 5605531 w 8536341"/>
                      <a:gd name="connsiteY28" fmla="*/ 4760278 h 4760278"/>
                      <a:gd name="connsiteX29" fmla="*/ 4951078 w 8536341"/>
                      <a:gd name="connsiteY29" fmla="*/ 4760278 h 4760278"/>
                      <a:gd name="connsiteX30" fmla="*/ 4552715 w 8536341"/>
                      <a:gd name="connsiteY30" fmla="*/ 4760278 h 4760278"/>
                      <a:gd name="connsiteX31" fmla="*/ 4239716 w 8536341"/>
                      <a:gd name="connsiteY31" fmla="*/ 4760278 h 4760278"/>
                      <a:gd name="connsiteX32" fmla="*/ 3755990 w 8536341"/>
                      <a:gd name="connsiteY32" fmla="*/ 4760278 h 4760278"/>
                      <a:gd name="connsiteX33" fmla="*/ 3016174 w 8536341"/>
                      <a:gd name="connsiteY33" fmla="*/ 4760278 h 4760278"/>
                      <a:gd name="connsiteX34" fmla="*/ 2276358 w 8536341"/>
                      <a:gd name="connsiteY34" fmla="*/ 4760278 h 4760278"/>
                      <a:gd name="connsiteX35" fmla="*/ 1536541 w 8536341"/>
                      <a:gd name="connsiteY35" fmla="*/ 4760278 h 4760278"/>
                      <a:gd name="connsiteX36" fmla="*/ 967452 w 8536341"/>
                      <a:gd name="connsiteY36" fmla="*/ 4760278 h 4760278"/>
                      <a:gd name="connsiteX37" fmla="*/ 0 w 8536341"/>
                      <a:gd name="connsiteY37" fmla="*/ 4760278 h 4760278"/>
                      <a:gd name="connsiteX38" fmla="*/ 0 w 8536341"/>
                      <a:gd name="connsiteY38" fmla="*/ 4212846 h 4760278"/>
                      <a:gd name="connsiteX39" fmla="*/ 0 w 8536341"/>
                      <a:gd name="connsiteY39" fmla="*/ 3665414 h 4760278"/>
                      <a:gd name="connsiteX40" fmla="*/ 0 w 8536341"/>
                      <a:gd name="connsiteY40" fmla="*/ 3165585 h 4760278"/>
                      <a:gd name="connsiteX41" fmla="*/ 0 w 8536341"/>
                      <a:gd name="connsiteY41" fmla="*/ 2713358 h 4760278"/>
                      <a:gd name="connsiteX42" fmla="*/ 0 w 8536341"/>
                      <a:gd name="connsiteY42" fmla="*/ 2165926 h 4760278"/>
                      <a:gd name="connsiteX43" fmla="*/ 0 w 8536341"/>
                      <a:gd name="connsiteY43" fmla="*/ 1523289 h 4760278"/>
                      <a:gd name="connsiteX44" fmla="*/ 0 w 8536341"/>
                      <a:gd name="connsiteY44" fmla="*/ 928254 h 4760278"/>
                      <a:gd name="connsiteX45" fmla="*/ 0 w 8536341"/>
                      <a:gd name="connsiteY45" fmla="*/ 0 h 476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536341" h="4760278" extrusionOk="0">
                        <a:moveTo>
                          <a:pt x="0" y="0"/>
                        </a:moveTo>
                        <a:cubicBezTo>
                          <a:pt x="290936" y="-45298"/>
                          <a:pt x="538178" y="60515"/>
                          <a:pt x="739816" y="0"/>
                        </a:cubicBezTo>
                        <a:cubicBezTo>
                          <a:pt x="941454" y="-60515"/>
                          <a:pt x="953962" y="37533"/>
                          <a:pt x="1052815" y="0"/>
                        </a:cubicBezTo>
                        <a:cubicBezTo>
                          <a:pt x="1151668" y="-37533"/>
                          <a:pt x="1407789" y="5913"/>
                          <a:pt x="1536541" y="0"/>
                        </a:cubicBezTo>
                        <a:cubicBezTo>
                          <a:pt x="1665293" y="-5913"/>
                          <a:pt x="2010017" y="26563"/>
                          <a:pt x="2276358" y="0"/>
                        </a:cubicBezTo>
                        <a:cubicBezTo>
                          <a:pt x="2542699" y="-26563"/>
                          <a:pt x="2481206" y="36159"/>
                          <a:pt x="2589357" y="0"/>
                        </a:cubicBezTo>
                        <a:cubicBezTo>
                          <a:pt x="2697508" y="-36159"/>
                          <a:pt x="3055024" y="5543"/>
                          <a:pt x="3329173" y="0"/>
                        </a:cubicBezTo>
                        <a:cubicBezTo>
                          <a:pt x="3603322" y="-5543"/>
                          <a:pt x="3783047" y="52678"/>
                          <a:pt x="3983626" y="0"/>
                        </a:cubicBezTo>
                        <a:cubicBezTo>
                          <a:pt x="4184205" y="-52678"/>
                          <a:pt x="4355081" y="29742"/>
                          <a:pt x="4467352" y="0"/>
                        </a:cubicBezTo>
                        <a:cubicBezTo>
                          <a:pt x="4579623" y="-29742"/>
                          <a:pt x="4790090" y="61749"/>
                          <a:pt x="5036441" y="0"/>
                        </a:cubicBezTo>
                        <a:cubicBezTo>
                          <a:pt x="5282792" y="-61749"/>
                          <a:pt x="5550029" y="13695"/>
                          <a:pt x="5690894" y="0"/>
                        </a:cubicBezTo>
                        <a:cubicBezTo>
                          <a:pt x="5831759" y="-13695"/>
                          <a:pt x="5933389" y="30158"/>
                          <a:pt x="6003893" y="0"/>
                        </a:cubicBezTo>
                        <a:cubicBezTo>
                          <a:pt x="6074397" y="-30158"/>
                          <a:pt x="6349341" y="11963"/>
                          <a:pt x="6658346" y="0"/>
                        </a:cubicBezTo>
                        <a:cubicBezTo>
                          <a:pt x="6967351" y="-11963"/>
                          <a:pt x="6870005" y="38371"/>
                          <a:pt x="7056709" y="0"/>
                        </a:cubicBezTo>
                        <a:cubicBezTo>
                          <a:pt x="7243413" y="-38371"/>
                          <a:pt x="7463443" y="25283"/>
                          <a:pt x="7625798" y="0"/>
                        </a:cubicBezTo>
                        <a:cubicBezTo>
                          <a:pt x="7788153" y="-25283"/>
                          <a:pt x="8224536" y="24674"/>
                          <a:pt x="8536341" y="0"/>
                        </a:cubicBezTo>
                        <a:cubicBezTo>
                          <a:pt x="8559403" y="141959"/>
                          <a:pt x="8477570" y="474110"/>
                          <a:pt x="8536341" y="642638"/>
                        </a:cubicBezTo>
                        <a:cubicBezTo>
                          <a:pt x="8595112" y="811166"/>
                          <a:pt x="8504568" y="948396"/>
                          <a:pt x="8536341" y="1237672"/>
                        </a:cubicBezTo>
                        <a:cubicBezTo>
                          <a:pt x="8568114" y="1526948"/>
                          <a:pt x="8494838" y="1585025"/>
                          <a:pt x="8536341" y="1927913"/>
                        </a:cubicBezTo>
                        <a:cubicBezTo>
                          <a:pt x="8577844" y="2270801"/>
                          <a:pt x="8513802" y="2245856"/>
                          <a:pt x="8536341" y="2522947"/>
                        </a:cubicBezTo>
                        <a:cubicBezTo>
                          <a:pt x="8558880" y="2800038"/>
                          <a:pt x="8490093" y="2880405"/>
                          <a:pt x="8536341" y="2975174"/>
                        </a:cubicBezTo>
                        <a:cubicBezTo>
                          <a:pt x="8582589" y="3069943"/>
                          <a:pt x="8536140" y="3282642"/>
                          <a:pt x="8536341" y="3427400"/>
                        </a:cubicBezTo>
                        <a:cubicBezTo>
                          <a:pt x="8536542" y="3572158"/>
                          <a:pt x="8536115" y="3876532"/>
                          <a:pt x="8536341" y="4022435"/>
                        </a:cubicBezTo>
                        <a:cubicBezTo>
                          <a:pt x="8536567" y="4168338"/>
                          <a:pt x="8528677" y="4502745"/>
                          <a:pt x="8536341" y="4760278"/>
                        </a:cubicBezTo>
                        <a:cubicBezTo>
                          <a:pt x="8388597" y="4818008"/>
                          <a:pt x="8263576" y="4715559"/>
                          <a:pt x="8052615" y="4760278"/>
                        </a:cubicBezTo>
                        <a:cubicBezTo>
                          <a:pt x="7841654" y="4804997"/>
                          <a:pt x="7685125" y="4713289"/>
                          <a:pt x="7568889" y="4760278"/>
                        </a:cubicBezTo>
                        <a:cubicBezTo>
                          <a:pt x="7452653" y="4807267"/>
                          <a:pt x="7162131" y="4683900"/>
                          <a:pt x="6914436" y="4760278"/>
                        </a:cubicBezTo>
                        <a:cubicBezTo>
                          <a:pt x="6666741" y="4836656"/>
                          <a:pt x="6447689" y="4705336"/>
                          <a:pt x="6259983" y="4760278"/>
                        </a:cubicBezTo>
                        <a:cubicBezTo>
                          <a:pt x="6072277" y="4815220"/>
                          <a:pt x="5895060" y="4689791"/>
                          <a:pt x="5605531" y="4760278"/>
                        </a:cubicBezTo>
                        <a:cubicBezTo>
                          <a:pt x="5316002" y="4830765"/>
                          <a:pt x="5221011" y="4727359"/>
                          <a:pt x="4951078" y="4760278"/>
                        </a:cubicBezTo>
                        <a:cubicBezTo>
                          <a:pt x="4681145" y="4793197"/>
                          <a:pt x="4731357" y="4746030"/>
                          <a:pt x="4552715" y="4760278"/>
                        </a:cubicBezTo>
                        <a:cubicBezTo>
                          <a:pt x="4374073" y="4774526"/>
                          <a:pt x="4390531" y="4746817"/>
                          <a:pt x="4239716" y="4760278"/>
                        </a:cubicBezTo>
                        <a:cubicBezTo>
                          <a:pt x="4088901" y="4773739"/>
                          <a:pt x="3956043" y="4721747"/>
                          <a:pt x="3755990" y="4760278"/>
                        </a:cubicBezTo>
                        <a:cubicBezTo>
                          <a:pt x="3555937" y="4798809"/>
                          <a:pt x="3377430" y="4691551"/>
                          <a:pt x="3016174" y="4760278"/>
                        </a:cubicBezTo>
                        <a:cubicBezTo>
                          <a:pt x="2654918" y="4829005"/>
                          <a:pt x="2442195" y="4736293"/>
                          <a:pt x="2276358" y="4760278"/>
                        </a:cubicBezTo>
                        <a:cubicBezTo>
                          <a:pt x="2110521" y="4784263"/>
                          <a:pt x="1803279" y="4721865"/>
                          <a:pt x="1536541" y="4760278"/>
                        </a:cubicBezTo>
                        <a:cubicBezTo>
                          <a:pt x="1269803" y="4798691"/>
                          <a:pt x="1085792" y="4693641"/>
                          <a:pt x="967452" y="4760278"/>
                        </a:cubicBezTo>
                        <a:cubicBezTo>
                          <a:pt x="849112" y="4826915"/>
                          <a:pt x="291384" y="4686517"/>
                          <a:pt x="0" y="4760278"/>
                        </a:cubicBezTo>
                        <a:cubicBezTo>
                          <a:pt x="-18209" y="4539929"/>
                          <a:pt x="22196" y="4385979"/>
                          <a:pt x="0" y="4212846"/>
                        </a:cubicBezTo>
                        <a:cubicBezTo>
                          <a:pt x="-22196" y="4039713"/>
                          <a:pt x="33467" y="3921882"/>
                          <a:pt x="0" y="3665414"/>
                        </a:cubicBezTo>
                        <a:cubicBezTo>
                          <a:pt x="-33467" y="3408946"/>
                          <a:pt x="20335" y="3331463"/>
                          <a:pt x="0" y="3165585"/>
                        </a:cubicBezTo>
                        <a:cubicBezTo>
                          <a:pt x="-20335" y="2999707"/>
                          <a:pt x="12716" y="2926084"/>
                          <a:pt x="0" y="2713358"/>
                        </a:cubicBezTo>
                        <a:cubicBezTo>
                          <a:pt x="-12716" y="2500632"/>
                          <a:pt x="47042" y="2391998"/>
                          <a:pt x="0" y="2165926"/>
                        </a:cubicBezTo>
                        <a:cubicBezTo>
                          <a:pt x="-47042" y="1939854"/>
                          <a:pt x="68681" y="1703802"/>
                          <a:pt x="0" y="1523289"/>
                        </a:cubicBezTo>
                        <a:cubicBezTo>
                          <a:pt x="-68681" y="1342776"/>
                          <a:pt x="31755" y="1069212"/>
                          <a:pt x="0" y="928254"/>
                        </a:cubicBezTo>
                        <a:cubicBezTo>
                          <a:pt x="-31755" y="787297"/>
                          <a:pt x="1297" y="308856"/>
                          <a:pt x="0" y="0"/>
                        </a:cubicBezTo>
                        <a:close/>
                      </a:path>
                    </a:pathLst>
                  </a:custGeom>
                  <ask:type>
                    <ask:lineSketchNone/>
                  </ask:type>
                </ask:lineSketchStyleProps>
              </a:ext>
            </a:extLst>
          </a:ln>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F121F5A6-E006-4BF7-BEC7-351FFF72ADD1}"/>
              </a:ext>
            </a:extLst>
          </p:cNvPr>
          <p:cNvSpPr/>
          <p:nvPr/>
        </p:nvSpPr>
        <p:spPr>
          <a:xfrm>
            <a:off x="332237" y="223569"/>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5" name="Google Shape;54;p13">
            <a:extLst>
              <a:ext uri="{FF2B5EF4-FFF2-40B4-BE49-F238E27FC236}">
                <a16:creationId xmlns:a16="http://schemas.microsoft.com/office/drawing/2014/main" id="{2BDDC5D1-8552-44B4-84E9-50128CEC1716}"/>
              </a:ext>
            </a:extLst>
          </p:cNvPr>
          <p:cNvSpPr txBox="1">
            <a:spLocks/>
          </p:cNvSpPr>
          <p:nvPr/>
        </p:nvSpPr>
        <p:spPr>
          <a:xfrm>
            <a:off x="2817649" y="472632"/>
            <a:ext cx="3508703"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800" u="sng" dirty="0">
                <a:latin typeface="Geo Sans Light NWEA" panose="02000603020000020003" pitchFamily="2" charset="0"/>
              </a:rPr>
              <a:t>D.I.S.C.O. Questions</a:t>
            </a:r>
          </a:p>
        </p:txBody>
      </p:sp>
      <p:pic>
        <p:nvPicPr>
          <p:cNvPr id="8" name="Picture 7">
            <a:extLst>
              <a:ext uri="{FF2B5EF4-FFF2-40B4-BE49-F238E27FC236}">
                <a16:creationId xmlns:a16="http://schemas.microsoft.com/office/drawing/2014/main" id="{4D6FCDE5-78F8-41B0-93C1-8BEA684C462F}"/>
              </a:ext>
            </a:extLst>
          </p:cNvPr>
          <p:cNvPicPr>
            <a:picLocks noChangeAspect="1"/>
          </p:cNvPicPr>
          <p:nvPr/>
        </p:nvPicPr>
        <p:blipFill>
          <a:blip r:embed="rId4">
            <a:alphaModFix/>
          </a:blip>
          <a:stretch>
            <a:fillRect/>
          </a:stretch>
        </p:blipFill>
        <p:spPr>
          <a:xfrm>
            <a:off x="8293971" y="4432313"/>
            <a:ext cx="517792" cy="517792"/>
          </a:xfrm>
          <a:prstGeom prst="rect">
            <a:avLst/>
          </a:prstGeom>
        </p:spPr>
      </p:pic>
      <p:pic>
        <p:nvPicPr>
          <p:cNvPr id="13" name="Picture 4" descr="Disco Ball, Mirror Ball, Glitter Ball">
            <a:extLst>
              <a:ext uri="{FF2B5EF4-FFF2-40B4-BE49-F238E27FC236}">
                <a16:creationId xmlns:a16="http://schemas.microsoft.com/office/drawing/2014/main" id="{37086F1D-F379-44F5-ADDD-9897A28C5499}"/>
              </a:ext>
            </a:extLst>
          </p:cNvPr>
          <p:cNvPicPr>
            <a:picLocks noChangeAspect="1" noChangeArrowheads="1"/>
          </p:cNvPicPr>
          <p:nvPr/>
        </p:nvPicPr>
        <p:blipFill>
          <a:blip r:embed="rId5">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1368561" y="1258180"/>
            <a:ext cx="1016386" cy="20327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Disco Ball, Mirror Ball, Glitter Ball">
            <a:extLst>
              <a:ext uri="{FF2B5EF4-FFF2-40B4-BE49-F238E27FC236}">
                <a16:creationId xmlns:a16="http://schemas.microsoft.com/office/drawing/2014/main" id="{4CFB7DEF-1B0C-435A-AFC9-CA8F97CB7301}"/>
              </a:ext>
            </a:extLst>
          </p:cNvPr>
          <p:cNvPicPr>
            <a:picLocks noChangeAspect="1" noChangeArrowheads="1"/>
          </p:cNvPicPr>
          <p:nvPr/>
        </p:nvPicPr>
        <p:blipFill>
          <a:blip r:embed="rId5">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2717183" y="1258180"/>
            <a:ext cx="1016386" cy="203276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Disco Ball, Mirror Ball, Glitter Ball">
            <a:extLst>
              <a:ext uri="{FF2B5EF4-FFF2-40B4-BE49-F238E27FC236}">
                <a16:creationId xmlns:a16="http://schemas.microsoft.com/office/drawing/2014/main" id="{252D865D-BF4F-4F00-87A8-E2850C4F52C7}"/>
              </a:ext>
            </a:extLst>
          </p:cNvPr>
          <p:cNvPicPr>
            <a:picLocks noChangeAspect="1" noChangeArrowheads="1"/>
          </p:cNvPicPr>
          <p:nvPr/>
        </p:nvPicPr>
        <p:blipFill>
          <a:blip r:embed="rId5">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4057170" y="1258180"/>
            <a:ext cx="1016386" cy="203276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Disco Ball, Mirror Ball, Glitter Ball">
            <a:extLst>
              <a:ext uri="{FF2B5EF4-FFF2-40B4-BE49-F238E27FC236}">
                <a16:creationId xmlns:a16="http://schemas.microsoft.com/office/drawing/2014/main" id="{73D5C7AC-822D-4753-B575-3CC957D28D31}"/>
              </a:ext>
            </a:extLst>
          </p:cNvPr>
          <p:cNvPicPr>
            <a:picLocks noChangeAspect="1" noChangeArrowheads="1"/>
          </p:cNvPicPr>
          <p:nvPr/>
        </p:nvPicPr>
        <p:blipFill>
          <a:blip r:embed="rId5">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405792" y="1258180"/>
            <a:ext cx="1016386" cy="203276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Disco Ball, Mirror Ball, Glitter Ball">
            <a:extLst>
              <a:ext uri="{FF2B5EF4-FFF2-40B4-BE49-F238E27FC236}">
                <a16:creationId xmlns:a16="http://schemas.microsoft.com/office/drawing/2014/main" id="{9D85B0BD-A9FA-4624-B4A6-B3588EB27767}"/>
              </a:ext>
            </a:extLst>
          </p:cNvPr>
          <p:cNvPicPr>
            <a:picLocks noChangeAspect="1" noChangeArrowheads="1"/>
          </p:cNvPicPr>
          <p:nvPr/>
        </p:nvPicPr>
        <p:blipFill>
          <a:blip r:embed="rId5">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6742395" y="1258180"/>
            <a:ext cx="1016386" cy="2032769"/>
          </a:xfrm>
          <a:prstGeom prst="rect">
            <a:avLst/>
          </a:prstGeom>
          <a:noFill/>
          <a:extLst>
            <a:ext uri="{909E8E84-426E-40DD-AFC4-6F175D3DCCD1}">
              <a14:hiddenFill xmlns:a14="http://schemas.microsoft.com/office/drawing/2010/main">
                <a:solidFill>
                  <a:srgbClr val="FFFFFF"/>
                </a:solidFill>
              </a14:hiddenFill>
            </a:ext>
          </a:extLst>
        </p:spPr>
      </p:pic>
      <p:sp>
        <p:nvSpPr>
          <p:cNvPr id="24" name="Google Shape;54;p13">
            <a:extLst>
              <a:ext uri="{FF2B5EF4-FFF2-40B4-BE49-F238E27FC236}">
                <a16:creationId xmlns:a16="http://schemas.microsoft.com/office/drawing/2014/main" id="{552CE14D-3066-4810-A151-195D4CECBC06}"/>
              </a:ext>
            </a:extLst>
          </p:cNvPr>
          <p:cNvSpPr txBox="1">
            <a:spLocks/>
          </p:cNvSpPr>
          <p:nvPr/>
        </p:nvSpPr>
        <p:spPr>
          <a:xfrm>
            <a:off x="1210195" y="3240556"/>
            <a:ext cx="1345187"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100" dirty="0">
                <a:latin typeface="Geo Sans Light NWEA" panose="02000603020000020003" pitchFamily="2" charset="0"/>
              </a:rPr>
              <a:t>Develop</a:t>
            </a:r>
          </a:p>
        </p:txBody>
      </p:sp>
      <p:sp>
        <p:nvSpPr>
          <p:cNvPr id="25" name="Google Shape;54;p13">
            <a:extLst>
              <a:ext uri="{FF2B5EF4-FFF2-40B4-BE49-F238E27FC236}">
                <a16:creationId xmlns:a16="http://schemas.microsoft.com/office/drawing/2014/main" id="{883BDD12-CD77-4FBF-907B-E079A5764C9A}"/>
              </a:ext>
            </a:extLst>
          </p:cNvPr>
          <p:cNvSpPr txBox="1">
            <a:spLocks/>
          </p:cNvSpPr>
          <p:nvPr/>
        </p:nvSpPr>
        <p:spPr>
          <a:xfrm>
            <a:off x="2543311" y="3240555"/>
            <a:ext cx="1345187"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100" dirty="0">
                <a:latin typeface="Geo Sans Light NWEA" panose="02000603020000020003" pitchFamily="2" charset="0"/>
              </a:rPr>
              <a:t>Imagine</a:t>
            </a:r>
          </a:p>
        </p:txBody>
      </p:sp>
      <p:sp>
        <p:nvSpPr>
          <p:cNvPr id="26" name="Google Shape;54;p13">
            <a:extLst>
              <a:ext uri="{FF2B5EF4-FFF2-40B4-BE49-F238E27FC236}">
                <a16:creationId xmlns:a16="http://schemas.microsoft.com/office/drawing/2014/main" id="{9D469506-5072-4C2F-BE9D-261C8FE02D03}"/>
              </a:ext>
            </a:extLst>
          </p:cNvPr>
          <p:cNvSpPr txBox="1">
            <a:spLocks/>
          </p:cNvSpPr>
          <p:nvPr/>
        </p:nvSpPr>
        <p:spPr>
          <a:xfrm>
            <a:off x="3888497" y="3240554"/>
            <a:ext cx="1345187"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100" dirty="0">
                <a:latin typeface="Geo Sans Light NWEA" panose="02000603020000020003" pitchFamily="2" charset="0"/>
              </a:rPr>
              <a:t>Switch</a:t>
            </a:r>
          </a:p>
        </p:txBody>
      </p:sp>
      <p:sp>
        <p:nvSpPr>
          <p:cNvPr id="27" name="Google Shape;54;p13">
            <a:extLst>
              <a:ext uri="{FF2B5EF4-FFF2-40B4-BE49-F238E27FC236}">
                <a16:creationId xmlns:a16="http://schemas.microsoft.com/office/drawing/2014/main" id="{504F8DEA-03C1-40FF-9D5A-687A9AFC8D2A}"/>
              </a:ext>
            </a:extLst>
          </p:cNvPr>
          <p:cNvSpPr txBox="1">
            <a:spLocks/>
          </p:cNvSpPr>
          <p:nvPr/>
        </p:nvSpPr>
        <p:spPr>
          <a:xfrm>
            <a:off x="5242227" y="3240554"/>
            <a:ext cx="1345187"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100" dirty="0">
                <a:latin typeface="Geo Sans Light NWEA" panose="02000603020000020003" pitchFamily="2" charset="0"/>
              </a:rPr>
              <a:t>Compare</a:t>
            </a:r>
          </a:p>
        </p:txBody>
      </p:sp>
      <p:sp>
        <p:nvSpPr>
          <p:cNvPr id="28" name="Google Shape;54;p13">
            <a:extLst>
              <a:ext uri="{FF2B5EF4-FFF2-40B4-BE49-F238E27FC236}">
                <a16:creationId xmlns:a16="http://schemas.microsoft.com/office/drawing/2014/main" id="{8C05686D-08D0-42B1-8EB8-0617D3A3D917}"/>
              </a:ext>
            </a:extLst>
          </p:cNvPr>
          <p:cNvSpPr txBox="1">
            <a:spLocks/>
          </p:cNvSpPr>
          <p:nvPr/>
        </p:nvSpPr>
        <p:spPr>
          <a:xfrm>
            <a:off x="6595957" y="3205520"/>
            <a:ext cx="1345187"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100" dirty="0">
                <a:latin typeface="Geo Sans Light NWEA" panose="02000603020000020003" pitchFamily="2" charset="0"/>
              </a:rPr>
              <a:t>Oppose</a:t>
            </a:r>
          </a:p>
        </p:txBody>
      </p:sp>
    </p:spTree>
    <p:extLst>
      <p:ext uri="{BB962C8B-B14F-4D97-AF65-F5344CB8AC3E}">
        <p14:creationId xmlns:p14="http://schemas.microsoft.com/office/powerpoint/2010/main" val="3933646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9C9F043B-DFAA-4E4F-99EC-AE8BFE86C005}"/>
              </a:ext>
            </a:extLst>
          </p:cNvPr>
          <p:cNvSpPr/>
          <p:nvPr/>
        </p:nvSpPr>
        <p:spPr>
          <a:xfrm>
            <a:off x="332236" y="202786"/>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3" name="Google Shape;73;p16"/>
          <p:cNvSpPr txBox="1">
            <a:spLocks noGrp="1"/>
          </p:cNvSpPr>
          <p:nvPr>
            <p:ph type="title"/>
          </p:nvPr>
        </p:nvSpPr>
        <p:spPr>
          <a:xfrm>
            <a:off x="2659817" y="426759"/>
            <a:ext cx="3824365"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u="sng" dirty="0">
                <a:latin typeface="Geo Sans Light NWEA" panose="02000603020000020003" pitchFamily="2" charset="0"/>
              </a:rPr>
              <a:t>D.I.S.C.O. - Compare</a:t>
            </a:r>
            <a:endParaRPr u="sng" dirty="0">
              <a:latin typeface="Geo Sans Light NWEA" panose="02000603020000020003" pitchFamily="2" charset="0"/>
            </a:endParaRPr>
          </a:p>
        </p:txBody>
      </p:sp>
      <p:pic>
        <p:nvPicPr>
          <p:cNvPr id="8" name="Picture 7">
            <a:extLst>
              <a:ext uri="{FF2B5EF4-FFF2-40B4-BE49-F238E27FC236}">
                <a16:creationId xmlns:a16="http://schemas.microsoft.com/office/drawing/2014/main" id="{24AB1A44-6AB8-44DD-B2AA-49FFDA7E9C9E}"/>
              </a:ext>
            </a:extLst>
          </p:cNvPr>
          <p:cNvPicPr>
            <a:picLocks noChangeAspect="1"/>
          </p:cNvPicPr>
          <p:nvPr/>
        </p:nvPicPr>
        <p:blipFill>
          <a:blip r:embed="rId3">
            <a:alphaModFix/>
          </a:blip>
          <a:stretch>
            <a:fillRect/>
          </a:stretch>
        </p:blipFill>
        <p:spPr>
          <a:xfrm>
            <a:off x="8293971" y="4400746"/>
            <a:ext cx="517792" cy="517792"/>
          </a:xfrm>
          <a:prstGeom prst="rect">
            <a:avLst/>
          </a:prstGeom>
        </p:spPr>
      </p:pic>
      <p:sp>
        <p:nvSpPr>
          <p:cNvPr id="9" name="Google Shape;74;p16">
            <a:extLst>
              <a:ext uri="{FF2B5EF4-FFF2-40B4-BE49-F238E27FC236}">
                <a16:creationId xmlns:a16="http://schemas.microsoft.com/office/drawing/2014/main" id="{308C53A8-6339-4B79-A389-306FEA6EE736}"/>
              </a:ext>
            </a:extLst>
          </p:cNvPr>
          <p:cNvSpPr txBox="1">
            <a:spLocks/>
          </p:cNvSpPr>
          <p:nvPr/>
        </p:nvSpPr>
        <p:spPr>
          <a:xfrm>
            <a:off x="1687031" y="1195784"/>
            <a:ext cx="6088911" cy="367392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gn="ctr">
              <a:buFont typeface="Arial"/>
              <a:buNone/>
            </a:pPr>
            <a:r>
              <a:rPr lang="en-GB" sz="2000">
                <a:solidFill>
                  <a:schemeClr val="tx1"/>
                </a:solidFill>
              </a:rPr>
              <a:t>Put the characters in order of most to least </a:t>
            </a:r>
          </a:p>
          <a:p>
            <a:pPr marL="0" indent="0" algn="ctr">
              <a:buFont typeface="Arial"/>
              <a:buNone/>
            </a:pPr>
            <a:r>
              <a:rPr lang="en-GB" sz="2000" i="1">
                <a:solidFill>
                  <a:schemeClr val="tx1"/>
                </a:solidFill>
              </a:rPr>
              <a:t>‘innocent’</a:t>
            </a:r>
            <a:r>
              <a:rPr lang="en-GB" sz="2000">
                <a:solidFill>
                  <a:schemeClr val="tx1"/>
                </a:solidFill>
              </a:rPr>
              <a:t> and explain your choices using information from the text as evidence.</a:t>
            </a:r>
          </a:p>
          <a:p>
            <a:pPr marL="0" indent="0" algn="ctr">
              <a:buFont typeface="Arial"/>
              <a:buNone/>
            </a:pPr>
            <a:endParaRPr lang="en-GB" sz="2000" b="1" i="1">
              <a:solidFill>
                <a:schemeClr val="tx1"/>
              </a:solidFill>
            </a:endParaRPr>
          </a:p>
          <a:p>
            <a:pPr marL="0" indent="0" algn="ctr">
              <a:buFont typeface="Arial"/>
              <a:buNone/>
            </a:pPr>
            <a:r>
              <a:rPr lang="en-GB" sz="2000" b="1" i="1">
                <a:solidFill>
                  <a:schemeClr val="tx1"/>
                </a:solidFill>
              </a:rPr>
              <a:t>Shere Khan</a:t>
            </a:r>
          </a:p>
          <a:p>
            <a:pPr marL="0" indent="0" algn="ctr">
              <a:buFont typeface="Arial"/>
              <a:buNone/>
            </a:pPr>
            <a:r>
              <a:rPr lang="en-GB" sz="2000" b="1" i="1">
                <a:solidFill>
                  <a:schemeClr val="tx1"/>
                </a:solidFill>
              </a:rPr>
              <a:t>Father Wolf</a:t>
            </a:r>
          </a:p>
          <a:p>
            <a:pPr marL="0" indent="0" algn="ctr">
              <a:buFont typeface="Arial"/>
              <a:buNone/>
            </a:pPr>
            <a:r>
              <a:rPr lang="en-GB" sz="2000" b="1" i="1">
                <a:solidFill>
                  <a:schemeClr val="tx1"/>
                </a:solidFill>
              </a:rPr>
              <a:t>Mother Wolf</a:t>
            </a:r>
          </a:p>
          <a:p>
            <a:pPr marL="0" indent="0" algn="ctr">
              <a:buFont typeface="Arial"/>
              <a:buNone/>
            </a:pPr>
            <a:r>
              <a:rPr lang="en-GB" sz="2000" b="1" i="1">
                <a:solidFill>
                  <a:schemeClr val="tx1"/>
                </a:solidFill>
              </a:rPr>
              <a:t>Mowgli</a:t>
            </a:r>
            <a:endParaRPr lang="en-GB" sz="2400" i="1">
              <a:solidFill>
                <a:schemeClr val="tx1"/>
              </a:solidFill>
            </a:endParaRPr>
          </a:p>
          <a:p>
            <a:pPr marL="0" indent="0">
              <a:buFont typeface="Arial"/>
              <a:buNone/>
            </a:pPr>
            <a:endParaRPr lang="en-GB" sz="2400" i="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a:solidFill>
                <a:schemeClr val="tx1"/>
              </a:solidFill>
            </a:endParaRPr>
          </a:p>
          <a:p>
            <a:pPr marL="0" indent="0">
              <a:buFont typeface="Arial"/>
              <a:buNone/>
            </a:pPr>
            <a:endParaRPr lang="en-GB" sz="100" b="1" dirty="0">
              <a:solidFill>
                <a:schemeClr val="tx1"/>
              </a:solidFill>
            </a:endParaRPr>
          </a:p>
        </p:txBody>
      </p:sp>
      <p:pic>
        <p:nvPicPr>
          <p:cNvPr id="10" name="Picture 4" descr="Disco Ball, Mirror Ball, Glitter Ball">
            <a:extLst>
              <a:ext uri="{FF2B5EF4-FFF2-40B4-BE49-F238E27FC236}">
                <a16:creationId xmlns:a16="http://schemas.microsoft.com/office/drawing/2014/main" id="{7BC89862-3671-48D8-B8EE-DAF67F97408D}"/>
              </a:ext>
            </a:extLst>
          </p:cNvPr>
          <p:cNvPicPr>
            <a:picLocks noChangeAspect="1" noChangeArrowheads="1"/>
          </p:cNvPicPr>
          <p:nvPr/>
        </p:nvPicPr>
        <p:blipFill>
          <a:blip r:embed="rId4">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1125402" y="538981"/>
            <a:ext cx="1016386" cy="2032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7964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121F5A6-E006-4BF7-BEC7-351FFF72ADD1}"/>
              </a:ext>
            </a:extLst>
          </p:cNvPr>
          <p:cNvSpPr/>
          <p:nvPr/>
        </p:nvSpPr>
        <p:spPr>
          <a:xfrm>
            <a:off x="332236" y="202786"/>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Google Shape;54;p13">
            <a:extLst>
              <a:ext uri="{FF2B5EF4-FFF2-40B4-BE49-F238E27FC236}">
                <a16:creationId xmlns:a16="http://schemas.microsoft.com/office/drawing/2014/main" id="{2BDDC5D1-8552-44B4-84E9-50128CEC1716}"/>
              </a:ext>
            </a:extLst>
          </p:cNvPr>
          <p:cNvSpPr txBox="1">
            <a:spLocks/>
          </p:cNvSpPr>
          <p:nvPr/>
        </p:nvSpPr>
        <p:spPr>
          <a:xfrm>
            <a:off x="332236" y="452292"/>
            <a:ext cx="8479527"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US" sz="2600" dirty="0">
                <a:latin typeface="Geo Sans Light NWEA" panose="02000603020000020003" pitchFamily="2" charset="0"/>
              </a:rPr>
              <a:t>LQ: Can I retrieve accurately from The Jungle book?</a:t>
            </a:r>
          </a:p>
        </p:txBody>
      </p:sp>
      <p:pic>
        <p:nvPicPr>
          <p:cNvPr id="8" name="Picture 7">
            <a:extLst>
              <a:ext uri="{FF2B5EF4-FFF2-40B4-BE49-F238E27FC236}">
                <a16:creationId xmlns:a16="http://schemas.microsoft.com/office/drawing/2014/main" id="{4D6FCDE5-78F8-41B0-93C1-8BEA684C462F}"/>
              </a:ext>
            </a:extLst>
          </p:cNvPr>
          <p:cNvPicPr>
            <a:picLocks noChangeAspect="1"/>
          </p:cNvPicPr>
          <p:nvPr/>
        </p:nvPicPr>
        <p:blipFill>
          <a:blip r:embed="rId3">
            <a:alphaModFix/>
          </a:blip>
          <a:stretch>
            <a:fillRect/>
          </a:stretch>
        </p:blipFill>
        <p:spPr>
          <a:xfrm>
            <a:off x="8293971" y="4432312"/>
            <a:ext cx="517792" cy="517792"/>
          </a:xfrm>
          <a:prstGeom prst="rect">
            <a:avLst/>
          </a:prstGeom>
        </p:spPr>
      </p:pic>
      <p:pic>
        <p:nvPicPr>
          <p:cNvPr id="1026" name="Picture 2" descr="Couple, Cowboy, Boy, Girl, Love, Man, Woman, Outdoors">
            <a:extLst>
              <a:ext uri="{FF2B5EF4-FFF2-40B4-BE49-F238E27FC236}">
                <a16:creationId xmlns:a16="http://schemas.microsoft.com/office/drawing/2014/main" id="{F46A6039-B829-4A8C-9C4D-AED30D6BC7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7619" y="1637991"/>
            <a:ext cx="3588760" cy="2366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614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084BA60-11BF-4231-A5FD-1D5A7C6B3325}"/>
              </a:ext>
            </a:extLst>
          </p:cNvPr>
          <p:cNvSpPr/>
          <p:nvPr/>
        </p:nvSpPr>
        <p:spPr>
          <a:xfrm>
            <a:off x="332236" y="202786"/>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Google Shape;54;p13">
            <a:extLst>
              <a:ext uri="{FF2B5EF4-FFF2-40B4-BE49-F238E27FC236}">
                <a16:creationId xmlns:a16="http://schemas.microsoft.com/office/drawing/2014/main" id="{2BDDC5D1-8552-44B4-84E9-50128CEC1716}"/>
              </a:ext>
            </a:extLst>
          </p:cNvPr>
          <p:cNvSpPr txBox="1">
            <a:spLocks/>
          </p:cNvSpPr>
          <p:nvPr/>
        </p:nvSpPr>
        <p:spPr>
          <a:xfrm>
            <a:off x="1701324" y="2801904"/>
            <a:ext cx="5977520"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4000" dirty="0">
                <a:latin typeface="Geo Sans Light NWEA" panose="02000603020000020003" pitchFamily="2" charset="0"/>
              </a:rPr>
              <a:t>1       2      3       4      5</a:t>
            </a:r>
          </a:p>
        </p:txBody>
      </p:sp>
      <p:pic>
        <p:nvPicPr>
          <p:cNvPr id="4098" name="Picture 2">
            <a:extLst>
              <a:ext uri="{FF2B5EF4-FFF2-40B4-BE49-F238E27FC236}">
                <a16:creationId xmlns:a16="http://schemas.microsoft.com/office/drawing/2014/main" id="{8498742B-C5C3-46A0-AAFE-EC485344E6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2105" y="1347147"/>
            <a:ext cx="5920599" cy="1444366"/>
          </a:xfrm>
          <a:prstGeom prst="roundRect">
            <a:avLst>
              <a:gd name="adj" fmla="val 4167"/>
            </a:avLst>
          </a:prstGeom>
          <a:solidFill>
            <a:srgbClr val="FFFFFF"/>
          </a:solidFill>
          <a:ln w="127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8" name="Google Shape;54;p13">
            <a:extLst>
              <a:ext uri="{FF2B5EF4-FFF2-40B4-BE49-F238E27FC236}">
                <a16:creationId xmlns:a16="http://schemas.microsoft.com/office/drawing/2014/main" id="{654ECF0B-6E7B-4B6C-89C7-2A154AA2630E}"/>
              </a:ext>
            </a:extLst>
          </p:cNvPr>
          <p:cNvSpPr txBox="1">
            <a:spLocks/>
          </p:cNvSpPr>
          <p:nvPr/>
        </p:nvSpPr>
        <p:spPr>
          <a:xfrm>
            <a:off x="933829" y="3776226"/>
            <a:ext cx="7581139"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800" b="1" dirty="0">
                <a:latin typeface="Geo Sans Light NWEA" panose="02000603020000020003" pitchFamily="2" charset="0"/>
              </a:rPr>
              <a:t>Self Assessment Score:    / 5</a:t>
            </a:r>
          </a:p>
        </p:txBody>
      </p:sp>
      <p:pic>
        <p:nvPicPr>
          <p:cNvPr id="9" name="Picture 8">
            <a:extLst>
              <a:ext uri="{FF2B5EF4-FFF2-40B4-BE49-F238E27FC236}">
                <a16:creationId xmlns:a16="http://schemas.microsoft.com/office/drawing/2014/main" id="{A33E946D-4D49-4D52-BAFA-E6B30BAE4112}"/>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
        <p:nvSpPr>
          <p:cNvPr id="10" name="Google Shape;54;p13">
            <a:extLst>
              <a:ext uri="{FF2B5EF4-FFF2-40B4-BE49-F238E27FC236}">
                <a16:creationId xmlns:a16="http://schemas.microsoft.com/office/drawing/2014/main" id="{30CBFAFC-E127-440E-A4E9-39E3259A0667}"/>
              </a:ext>
            </a:extLst>
          </p:cNvPr>
          <p:cNvSpPr txBox="1">
            <a:spLocks/>
          </p:cNvSpPr>
          <p:nvPr/>
        </p:nvSpPr>
        <p:spPr>
          <a:xfrm>
            <a:off x="332236" y="452292"/>
            <a:ext cx="8479527"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US" sz="2600" dirty="0">
                <a:latin typeface="Geo Sans Light NWEA" panose="02000603020000020003" pitchFamily="2" charset="0"/>
              </a:rPr>
              <a:t>LQ: Can I retrieve accurately from The Jungle book?</a:t>
            </a:r>
          </a:p>
        </p:txBody>
      </p:sp>
    </p:spTree>
    <p:extLst>
      <p:ext uri="{BB962C8B-B14F-4D97-AF65-F5344CB8AC3E}">
        <p14:creationId xmlns:p14="http://schemas.microsoft.com/office/powerpoint/2010/main" val="24985507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9000"/>
            <a:lum/>
          </a:blip>
          <a:srcRect/>
          <a:stretch>
            <a:fillRect/>
          </a:stretch>
        </a:blipFill>
        <a:effectLst/>
      </p:bgPr>
    </p:bg>
    <p:spTree>
      <p:nvGrpSpPr>
        <p:cNvPr id="1" name="Shape 53"/>
        <p:cNvGrpSpPr/>
        <p:nvPr/>
      </p:nvGrpSpPr>
      <p:grpSpPr>
        <a:xfrm>
          <a:off x="0" y="0"/>
          <a:ext cx="0" cy="0"/>
          <a:chOff x="0" y="0"/>
          <a:chExt cx="0" cy="0"/>
        </a:xfrm>
      </p:grpSpPr>
      <p:pic>
        <p:nvPicPr>
          <p:cNvPr id="9" name="Picture 8">
            <a:extLst>
              <a:ext uri="{FF2B5EF4-FFF2-40B4-BE49-F238E27FC236}">
                <a16:creationId xmlns:a16="http://schemas.microsoft.com/office/drawing/2014/main" id="{1576A0B3-32CC-4F32-B250-6E79788C810C}"/>
              </a:ext>
            </a:extLst>
          </p:cNvPr>
          <p:cNvPicPr>
            <a:picLocks noChangeAspect="1"/>
          </p:cNvPicPr>
          <p:nvPr/>
        </p:nvPicPr>
        <p:blipFill>
          <a:blip r:embed="rId4">
            <a:alphaModFix/>
          </a:blip>
          <a:stretch>
            <a:fillRect/>
          </a:stretch>
        </p:blipFill>
        <p:spPr>
          <a:xfrm>
            <a:off x="4189160" y="1314359"/>
            <a:ext cx="765673" cy="765673"/>
          </a:xfrm>
          <a:prstGeom prst="rect">
            <a:avLst/>
          </a:prstGeom>
        </p:spPr>
      </p:pic>
      <p:sp>
        <p:nvSpPr>
          <p:cNvPr id="11" name="Google Shape;54;p13">
            <a:extLst>
              <a:ext uri="{FF2B5EF4-FFF2-40B4-BE49-F238E27FC236}">
                <a16:creationId xmlns:a16="http://schemas.microsoft.com/office/drawing/2014/main" id="{D6959A1F-503F-4D03-BCD6-70D511D78DB4}"/>
              </a:ext>
            </a:extLst>
          </p:cNvPr>
          <p:cNvSpPr txBox="1">
            <a:spLocks/>
          </p:cNvSpPr>
          <p:nvPr/>
        </p:nvSpPr>
        <p:spPr>
          <a:xfrm>
            <a:off x="2390630" y="2080032"/>
            <a:ext cx="4362732" cy="422174"/>
          </a:xfrm>
          <a:prstGeom prst="rect">
            <a:avLst/>
          </a:prstGeom>
          <a:noFill/>
          <a:ln w="28575">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400" b="1" dirty="0">
                <a:solidFill>
                  <a:schemeClr val="tx1"/>
                </a:solidFill>
                <a:latin typeface="Geo Sans Light NWEA" panose="02000603020000020003" pitchFamily="2" charset="0"/>
              </a:rPr>
              <a:t>www.manicstreetteachers.com</a:t>
            </a:r>
          </a:p>
        </p:txBody>
      </p:sp>
    </p:spTree>
    <p:extLst>
      <p:ext uri="{BB962C8B-B14F-4D97-AF65-F5344CB8AC3E}">
        <p14:creationId xmlns:p14="http://schemas.microsoft.com/office/powerpoint/2010/main" val="1389423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7" name="Picture 4">
            <a:extLst>
              <a:ext uri="{FF2B5EF4-FFF2-40B4-BE49-F238E27FC236}">
                <a16:creationId xmlns:a16="http://schemas.microsoft.com/office/drawing/2014/main" id="{FB7EC86B-2605-4EE7-AEB0-E088CAFD3BA1}"/>
              </a:ext>
            </a:extLst>
          </p:cNvPr>
          <p:cNvPicPr>
            <a:picLocks noChangeAspect="1" noChangeArrowheads="1"/>
          </p:cNvPicPr>
          <p:nvPr/>
        </p:nvPicPr>
        <p:blipFill rotWithShape="1">
          <a:blip r:embed="rId3">
            <a:alphaModFix amt="85000"/>
            <a:extLst>
              <a:ext uri="{28A0092B-C50C-407E-A947-70E740481C1C}">
                <a14:useLocalDpi xmlns:a14="http://schemas.microsoft.com/office/drawing/2010/main" val="0"/>
              </a:ext>
            </a:extLst>
          </a:blip>
          <a:srcRect t="16629" r="1282"/>
          <a:stretch/>
        </p:blipFill>
        <p:spPr bwMode="auto">
          <a:xfrm>
            <a:off x="0" y="-13386"/>
            <a:ext cx="9144000" cy="5156885"/>
          </a:xfrm>
          <a:prstGeom prst="rect">
            <a:avLst/>
          </a:prstGeom>
          <a:noFill/>
          <a:ln>
            <a:solidFill>
              <a:schemeClr val="tx1"/>
            </a:solidFill>
            <a:extLst>
              <a:ext uri="{C807C97D-BFC1-408E-A445-0C87EB9F89A2}">
                <ask:lineSketchStyleProps xmlns:ask="http://schemas.microsoft.com/office/drawing/2018/sketchyshapes" sd="895175725">
                  <a:custGeom>
                    <a:avLst/>
                    <a:gdLst>
                      <a:gd name="connsiteX0" fmla="*/ 0 w 8536341"/>
                      <a:gd name="connsiteY0" fmla="*/ 0 h 4760278"/>
                      <a:gd name="connsiteX1" fmla="*/ 739816 w 8536341"/>
                      <a:gd name="connsiteY1" fmla="*/ 0 h 4760278"/>
                      <a:gd name="connsiteX2" fmla="*/ 1052815 w 8536341"/>
                      <a:gd name="connsiteY2" fmla="*/ 0 h 4760278"/>
                      <a:gd name="connsiteX3" fmla="*/ 1536541 w 8536341"/>
                      <a:gd name="connsiteY3" fmla="*/ 0 h 4760278"/>
                      <a:gd name="connsiteX4" fmla="*/ 2276358 w 8536341"/>
                      <a:gd name="connsiteY4" fmla="*/ 0 h 4760278"/>
                      <a:gd name="connsiteX5" fmla="*/ 2589357 w 8536341"/>
                      <a:gd name="connsiteY5" fmla="*/ 0 h 4760278"/>
                      <a:gd name="connsiteX6" fmla="*/ 3329173 w 8536341"/>
                      <a:gd name="connsiteY6" fmla="*/ 0 h 4760278"/>
                      <a:gd name="connsiteX7" fmla="*/ 3983626 w 8536341"/>
                      <a:gd name="connsiteY7" fmla="*/ 0 h 4760278"/>
                      <a:gd name="connsiteX8" fmla="*/ 4467352 w 8536341"/>
                      <a:gd name="connsiteY8" fmla="*/ 0 h 4760278"/>
                      <a:gd name="connsiteX9" fmla="*/ 5036441 w 8536341"/>
                      <a:gd name="connsiteY9" fmla="*/ 0 h 4760278"/>
                      <a:gd name="connsiteX10" fmla="*/ 5690894 w 8536341"/>
                      <a:gd name="connsiteY10" fmla="*/ 0 h 4760278"/>
                      <a:gd name="connsiteX11" fmla="*/ 6003893 w 8536341"/>
                      <a:gd name="connsiteY11" fmla="*/ 0 h 4760278"/>
                      <a:gd name="connsiteX12" fmla="*/ 6658346 w 8536341"/>
                      <a:gd name="connsiteY12" fmla="*/ 0 h 4760278"/>
                      <a:gd name="connsiteX13" fmla="*/ 7056709 w 8536341"/>
                      <a:gd name="connsiteY13" fmla="*/ 0 h 4760278"/>
                      <a:gd name="connsiteX14" fmla="*/ 7625798 w 8536341"/>
                      <a:gd name="connsiteY14" fmla="*/ 0 h 4760278"/>
                      <a:gd name="connsiteX15" fmla="*/ 8536341 w 8536341"/>
                      <a:gd name="connsiteY15" fmla="*/ 0 h 4760278"/>
                      <a:gd name="connsiteX16" fmla="*/ 8536341 w 8536341"/>
                      <a:gd name="connsiteY16" fmla="*/ 642638 h 4760278"/>
                      <a:gd name="connsiteX17" fmla="*/ 8536341 w 8536341"/>
                      <a:gd name="connsiteY17" fmla="*/ 1237672 h 4760278"/>
                      <a:gd name="connsiteX18" fmla="*/ 8536341 w 8536341"/>
                      <a:gd name="connsiteY18" fmla="*/ 1927913 h 4760278"/>
                      <a:gd name="connsiteX19" fmla="*/ 8536341 w 8536341"/>
                      <a:gd name="connsiteY19" fmla="*/ 2522947 h 4760278"/>
                      <a:gd name="connsiteX20" fmla="*/ 8536341 w 8536341"/>
                      <a:gd name="connsiteY20" fmla="*/ 2975174 h 4760278"/>
                      <a:gd name="connsiteX21" fmla="*/ 8536341 w 8536341"/>
                      <a:gd name="connsiteY21" fmla="*/ 3427400 h 4760278"/>
                      <a:gd name="connsiteX22" fmla="*/ 8536341 w 8536341"/>
                      <a:gd name="connsiteY22" fmla="*/ 4022435 h 4760278"/>
                      <a:gd name="connsiteX23" fmla="*/ 8536341 w 8536341"/>
                      <a:gd name="connsiteY23" fmla="*/ 4760278 h 4760278"/>
                      <a:gd name="connsiteX24" fmla="*/ 8052615 w 8536341"/>
                      <a:gd name="connsiteY24" fmla="*/ 4760278 h 4760278"/>
                      <a:gd name="connsiteX25" fmla="*/ 7568889 w 8536341"/>
                      <a:gd name="connsiteY25" fmla="*/ 4760278 h 4760278"/>
                      <a:gd name="connsiteX26" fmla="*/ 6914436 w 8536341"/>
                      <a:gd name="connsiteY26" fmla="*/ 4760278 h 4760278"/>
                      <a:gd name="connsiteX27" fmla="*/ 6259983 w 8536341"/>
                      <a:gd name="connsiteY27" fmla="*/ 4760278 h 4760278"/>
                      <a:gd name="connsiteX28" fmla="*/ 5605531 w 8536341"/>
                      <a:gd name="connsiteY28" fmla="*/ 4760278 h 4760278"/>
                      <a:gd name="connsiteX29" fmla="*/ 4951078 w 8536341"/>
                      <a:gd name="connsiteY29" fmla="*/ 4760278 h 4760278"/>
                      <a:gd name="connsiteX30" fmla="*/ 4552715 w 8536341"/>
                      <a:gd name="connsiteY30" fmla="*/ 4760278 h 4760278"/>
                      <a:gd name="connsiteX31" fmla="*/ 4239716 w 8536341"/>
                      <a:gd name="connsiteY31" fmla="*/ 4760278 h 4760278"/>
                      <a:gd name="connsiteX32" fmla="*/ 3755990 w 8536341"/>
                      <a:gd name="connsiteY32" fmla="*/ 4760278 h 4760278"/>
                      <a:gd name="connsiteX33" fmla="*/ 3016174 w 8536341"/>
                      <a:gd name="connsiteY33" fmla="*/ 4760278 h 4760278"/>
                      <a:gd name="connsiteX34" fmla="*/ 2276358 w 8536341"/>
                      <a:gd name="connsiteY34" fmla="*/ 4760278 h 4760278"/>
                      <a:gd name="connsiteX35" fmla="*/ 1536541 w 8536341"/>
                      <a:gd name="connsiteY35" fmla="*/ 4760278 h 4760278"/>
                      <a:gd name="connsiteX36" fmla="*/ 967452 w 8536341"/>
                      <a:gd name="connsiteY36" fmla="*/ 4760278 h 4760278"/>
                      <a:gd name="connsiteX37" fmla="*/ 0 w 8536341"/>
                      <a:gd name="connsiteY37" fmla="*/ 4760278 h 4760278"/>
                      <a:gd name="connsiteX38" fmla="*/ 0 w 8536341"/>
                      <a:gd name="connsiteY38" fmla="*/ 4212846 h 4760278"/>
                      <a:gd name="connsiteX39" fmla="*/ 0 w 8536341"/>
                      <a:gd name="connsiteY39" fmla="*/ 3665414 h 4760278"/>
                      <a:gd name="connsiteX40" fmla="*/ 0 w 8536341"/>
                      <a:gd name="connsiteY40" fmla="*/ 3165585 h 4760278"/>
                      <a:gd name="connsiteX41" fmla="*/ 0 w 8536341"/>
                      <a:gd name="connsiteY41" fmla="*/ 2713358 h 4760278"/>
                      <a:gd name="connsiteX42" fmla="*/ 0 w 8536341"/>
                      <a:gd name="connsiteY42" fmla="*/ 2165926 h 4760278"/>
                      <a:gd name="connsiteX43" fmla="*/ 0 w 8536341"/>
                      <a:gd name="connsiteY43" fmla="*/ 1523289 h 4760278"/>
                      <a:gd name="connsiteX44" fmla="*/ 0 w 8536341"/>
                      <a:gd name="connsiteY44" fmla="*/ 928254 h 4760278"/>
                      <a:gd name="connsiteX45" fmla="*/ 0 w 8536341"/>
                      <a:gd name="connsiteY45" fmla="*/ 0 h 476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536341" h="4760278" extrusionOk="0">
                        <a:moveTo>
                          <a:pt x="0" y="0"/>
                        </a:moveTo>
                        <a:cubicBezTo>
                          <a:pt x="290936" y="-45298"/>
                          <a:pt x="538178" y="60515"/>
                          <a:pt x="739816" y="0"/>
                        </a:cubicBezTo>
                        <a:cubicBezTo>
                          <a:pt x="941454" y="-60515"/>
                          <a:pt x="953962" y="37533"/>
                          <a:pt x="1052815" y="0"/>
                        </a:cubicBezTo>
                        <a:cubicBezTo>
                          <a:pt x="1151668" y="-37533"/>
                          <a:pt x="1407789" y="5913"/>
                          <a:pt x="1536541" y="0"/>
                        </a:cubicBezTo>
                        <a:cubicBezTo>
                          <a:pt x="1665293" y="-5913"/>
                          <a:pt x="2010017" y="26563"/>
                          <a:pt x="2276358" y="0"/>
                        </a:cubicBezTo>
                        <a:cubicBezTo>
                          <a:pt x="2542699" y="-26563"/>
                          <a:pt x="2481206" y="36159"/>
                          <a:pt x="2589357" y="0"/>
                        </a:cubicBezTo>
                        <a:cubicBezTo>
                          <a:pt x="2697508" y="-36159"/>
                          <a:pt x="3055024" y="5543"/>
                          <a:pt x="3329173" y="0"/>
                        </a:cubicBezTo>
                        <a:cubicBezTo>
                          <a:pt x="3603322" y="-5543"/>
                          <a:pt x="3783047" y="52678"/>
                          <a:pt x="3983626" y="0"/>
                        </a:cubicBezTo>
                        <a:cubicBezTo>
                          <a:pt x="4184205" y="-52678"/>
                          <a:pt x="4355081" y="29742"/>
                          <a:pt x="4467352" y="0"/>
                        </a:cubicBezTo>
                        <a:cubicBezTo>
                          <a:pt x="4579623" y="-29742"/>
                          <a:pt x="4790090" y="61749"/>
                          <a:pt x="5036441" y="0"/>
                        </a:cubicBezTo>
                        <a:cubicBezTo>
                          <a:pt x="5282792" y="-61749"/>
                          <a:pt x="5550029" y="13695"/>
                          <a:pt x="5690894" y="0"/>
                        </a:cubicBezTo>
                        <a:cubicBezTo>
                          <a:pt x="5831759" y="-13695"/>
                          <a:pt x="5933389" y="30158"/>
                          <a:pt x="6003893" y="0"/>
                        </a:cubicBezTo>
                        <a:cubicBezTo>
                          <a:pt x="6074397" y="-30158"/>
                          <a:pt x="6349341" y="11963"/>
                          <a:pt x="6658346" y="0"/>
                        </a:cubicBezTo>
                        <a:cubicBezTo>
                          <a:pt x="6967351" y="-11963"/>
                          <a:pt x="6870005" y="38371"/>
                          <a:pt x="7056709" y="0"/>
                        </a:cubicBezTo>
                        <a:cubicBezTo>
                          <a:pt x="7243413" y="-38371"/>
                          <a:pt x="7463443" y="25283"/>
                          <a:pt x="7625798" y="0"/>
                        </a:cubicBezTo>
                        <a:cubicBezTo>
                          <a:pt x="7788153" y="-25283"/>
                          <a:pt x="8224536" y="24674"/>
                          <a:pt x="8536341" y="0"/>
                        </a:cubicBezTo>
                        <a:cubicBezTo>
                          <a:pt x="8559403" y="141959"/>
                          <a:pt x="8477570" y="474110"/>
                          <a:pt x="8536341" y="642638"/>
                        </a:cubicBezTo>
                        <a:cubicBezTo>
                          <a:pt x="8595112" y="811166"/>
                          <a:pt x="8504568" y="948396"/>
                          <a:pt x="8536341" y="1237672"/>
                        </a:cubicBezTo>
                        <a:cubicBezTo>
                          <a:pt x="8568114" y="1526948"/>
                          <a:pt x="8494838" y="1585025"/>
                          <a:pt x="8536341" y="1927913"/>
                        </a:cubicBezTo>
                        <a:cubicBezTo>
                          <a:pt x="8577844" y="2270801"/>
                          <a:pt x="8513802" y="2245856"/>
                          <a:pt x="8536341" y="2522947"/>
                        </a:cubicBezTo>
                        <a:cubicBezTo>
                          <a:pt x="8558880" y="2800038"/>
                          <a:pt x="8490093" y="2880405"/>
                          <a:pt x="8536341" y="2975174"/>
                        </a:cubicBezTo>
                        <a:cubicBezTo>
                          <a:pt x="8582589" y="3069943"/>
                          <a:pt x="8536140" y="3282642"/>
                          <a:pt x="8536341" y="3427400"/>
                        </a:cubicBezTo>
                        <a:cubicBezTo>
                          <a:pt x="8536542" y="3572158"/>
                          <a:pt x="8536115" y="3876532"/>
                          <a:pt x="8536341" y="4022435"/>
                        </a:cubicBezTo>
                        <a:cubicBezTo>
                          <a:pt x="8536567" y="4168338"/>
                          <a:pt x="8528677" y="4502745"/>
                          <a:pt x="8536341" y="4760278"/>
                        </a:cubicBezTo>
                        <a:cubicBezTo>
                          <a:pt x="8388597" y="4818008"/>
                          <a:pt x="8263576" y="4715559"/>
                          <a:pt x="8052615" y="4760278"/>
                        </a:cubicBezTo>
                        <a:cubicBezTo>
                          <a:pt x="7841654" y="4804997"/>
                          <a:pt x="7685125" y="4713289"/>
                          <a:pt x="7568889" y="4760278"/>
                        </a:cubicBezTo>
                        <a:cubicBezTo>
                          <a:pt x="7452653" y="4807267"/>
                          <a:pt x="7162131" y="4683900"/>
                          <a:pt x="6914436" y="4760278"/>
                        </a:cubicBezTo>
                        <a:cubicBezTo>
                          <a:pt x="6666741" y="4836656"/>
                          <a:pt x="6447689" y="4705336"/>
                          <a:pt x="6259983" y="4760278"/>
                        </a:cubicBezTo>
                        <a:cubicBezTo>
                          <a:pt x="6072277" y="4815220"/>
                          <a:pt x="5895060" y="4689791"/>
                          <a:pt x="5605531" y="4760278"/>
                        </a:cubicBezTo>
                        <a:cubicBezTo>
                          <a:pt x="5316002" y="4830765"/>
                          <a:pt x="5221011" y="4727359"/>
                          <a:pt x="4951078" y="4760278"/>
                        </a:cubicBezTo>
                        <a:cubicBezTo>
                          <a:pt x="4681145" y="4793197"/>
                          <a:pt x="4731357" y="4746030"/>
                          <a:pt x="4552715" y="4760278"/>
                        </a:cubicBezTo>
                        <a:cubicBezTo>
                          <a:pt x="4374073" y="4774526"/>
                          <a:pt x="4390531" y="4746817"/>
                          <a:pt x="4239716" y="4760278"/>
                        </a:cubicBezTo>
                        <a:cubicBezTo>
                          <a:pt x="4088901" y="4773739"/>
                          <a:pt x="3956043" y="4721747"/>
                          <a:pt x="3755990" y="4760278"/>
                        </a:cubicBezTo>
                        <a:cubicBezTo>
                          <a:pt x="3555937" y="4798809"/>
                          <a:pt x="3377430" y="4691551"/>
                          <a:pt x="3016174" y="4760278"/>
                        </a:cubicBezTo>
                        <a:cubicBezTo>
                          <a:pt x="2654918" y="4829005"/>
                          <a:pt x="2442195" y="4736293"/>
                          <a:pt x="2276358" y="4760278"/>
                        </a:cubicBezTo>
                        <a:cubicBezTo>
                          <a:pt x="2110521" y="4784263"/>
                          <a:pt x="1803279" y="4721865"/>
                          <a:pt x="1536541" y="4760278"/>
                        </a:cubicBezTo>
                        <a:cubicBezTo>
                          <a:pt x="1269803" y="4798691"/>
                          <a:pt x="1085792" y="4693641"/>
                          <a:pt x="967452" y="4760278"/>
                        </a:cubicBezTo>
                        <a:cubicBezTo>
                          <a:pt x="849112" y="4826915"/>
                          <a:pt x="291384" y="4686517"/>
                          <a:pt x="0" y="4760278"/>
                        </a:cubicBezTo>
                        <a:cubicBezTo>
                          <a:pt x="-18209" y="4539929"/>
                          <a:pt x="22196" y="4385979"/>
                          <a:pt x="0" y="4212846"/>
                        </a:cubicBezTo>
                        <a:cubicBezTo>
                          <a:pt x="-22196" y="4039713"/>
                          <a:pt x="33467" y="3921882"/>
                          <a:pt x="0" y="3665414"/>
                        </a:cubicBezTo>
                        <a:cubicBezTo>
                          <a:pt x="-33467" y="3408946"/>
                          <a:pt x="20335" y="3331463"/>
                          <a:pt x="0" y="3165585"/>
                        </a:cubicBezTo>
                        <a:cubicBezTo>
                          <a:pt x="-20335" y="2999707"/>
                          <a:pt x="12716" y="2926084"/>
                          <a:pt x="0" y="2713358"/>
                        </a:cubicBezTo>
                        <a:cubicBezTo>
                          <a:pt x="-12716" y="2500632"/>
                          <a:pt x="47042" y="2391998"/>
                          <a:pt x="0" y="2165926"/>
                        </a:cubicBezTo>
                        <a:cubicBezTo>
                          <a:pt x="-47042" y="1939854"/>
                          <a:pt x="68681" y="1703802"/>
                          <a:pt x="0" y="1523289"/>
                        </a:cubicBezTo>
                        <a:cubicBezTo>
                          <a:pt x="-68681" y="1342776"/>
                          <a:pt x="31755" y="1069212"/>
                          <a:pt x="0" y="928254"/>
                        </a:cubicBezTo>
                        <a:cubicBezTo>
                          <a:pt x="-31755" y="787297"/>
                          <a:pt x="1297" y="308856"/>
                          <a:pt x="0" y="0"/>
                        </a:cubicBezTo>
                        <a:close/>
                      </a:path>
                    </a:pathLst>
                  </a:custGeom>
                  <ask:type>
                    <ask:lineSketchNone/>
                  </ask:type>
                </ask:lineSketchStyleProps>
              </a:ext>
            </a:extLst>
          </a:ln>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F121F5A6-E006-4BF7-BEC7-351FFF72ADD1}"/>
              </a:ext>
            </a:extLst>
          </p:cNvPr>
          <p:cNvSpPr/>
          <p:nvPr/>
        </p:nvSpPr>
        <p:spPr>
          <a:xfrm>
            <a:off x="332237" y="223569"/>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pic>
        <p:nvPicPr>
          <p:cNvPr id="2" name="Picture 2" descr="Detective, Searching, Man, Search">
            <a:extLst>
              <a:ext uri="{FF2B5EF4-FFF2-40B4-BE49-F238E27FC236}">
                <a16:creationId xmlns:a16="http://schemas.microsoft.com/office/drawing/2014/main" id="{48AC48C6-87DE-4331-B479-4B24984A81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6274" y="1608276"/>
            <a:ext cx="1457504" cy="1472846"/>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54;p13">
            <a:extLst>
              <a:ext uri="{FF2B5EF4-FFF2-40B4-BE49-F238E27FC236}">
                <a16:creationId xmlns:a16="http://schemas.microsoft.com/office/drawing/2014/main" id="{2BDDC5D1-8552-44B4-84E9-50128CEC1716}"/>
              </a:ext>
            </a:extLst>
          </p:cNvPr>
          <p:cNvSpPr txBox="1">
            <a:spLocks/>
          </p:cNvSpPr>
          <p:nvPr/>
        </p:nvSpPr>
        <p:spPr>
          <a:xfrm>
            <a:off x="2993444" y="423925"/>
            <a:ext cx="3157112"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800" u="sng" dirty="0">
                <a:latin typeface="Geo Sans Light NWEA" panose="02000603020000020003" pitchFamily="2" charset="0"/>
              </a:rPr>
              <a:t>Core Reading Skills</a:t>
            </a:r>
          </a:p>
        </p:txBody>
      </p:sp>
      <p:pic>
        <p:nvPicPr>
          <p:cNvPr id="8" name="Picture 7">
            <a:extLst>
              <a:ext uri="{FF2B5EF4-FFF2-40B4-BE49-F238E27FC236}">
                <a16:creationId xmlns:a16="http://schemas.microsoft.com/office/drawing/2014/main" id="{4D6FCDE5-78F8-41B0-93C1-8BEA684C462F}"/>
              </a:ext>
            </a:extLst>
          </p:cNvPr>
          <p:cNvPicPr>
            <a:picLocks noChangeAspect="1"/>
          </p:cNvPicPr>
          <p:nvPr/>
        </p:nvPicPr>
        <p:blipFill>
          <a:blip r:embed="rId5">
            <a:alphaModFix/>
          </a:blip>
          <a:stretch>
            <a:fillRect/>
          </a:stretch>
        </p:blipFill>
        <p:spPr>
          <a:xfrm>
            <a:off x="8293971" y="4432313"/>
            <a:ext cx="517792" cy="517792"/>
          </a:xfrm>
          <a:prstGeom prst="rect">
            <a:avLst/>
          </a:prstGeom>
        </p:spPr>
      </p:pic>
      <p:pic>
        <p:nvPicPr>
          <p:cNvPr id="9" name="Picture 2" descr="Owl, Book, Animal, Literature, Studying">
            <a:extLst>
              <a:ext uri="{FF2B5EF4-FFF2-40B4-BE49-F238E27FC236}">
                <a16:creationId xmlns:a16="http://schemas.microsoft.com/office/drawing/2014/main" id="{4250CDF5-F7A9-43A8-93B5-FC1E8127A74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4708" y="1665402"/>
            <a:ext cx="1457503" cy="137446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492A08DF-C696-4167-952F-2FAC5930540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5289" y="1536999"/>
            <a:ext cx="851651" cy="154412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920BF6A2-A6CF-4CC4-8E10-4656D8FCFA6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29848" y="1698364"/>
            <a:ext cx="1984616" cy="1308538"/>
          </a:xfrm>
          <a:prstGeom prst="rect">
            <a:avLst/>
          </a:prstGeom>
          <a:noFill/>
          <a:extLst>
            <a:ext uri="{909E8E84-426E-40DD-AFC4-6F175D3DCCD1}">
              <a14:hiddenFill xmlns:a14="http://schemas.microsoft.com/office/drawing/2010/main">
                <a:solidFill>
                  <a:srgbClr val="FFFFFF"/>
                </a:solidFill>
              </a14:hiddenFill>
            </a:ext>
          </a:extLst>
        </p:spPr>
      </p:pic>
      <p:sp>
        <p:nvSpPr>
          <p:cNvPr id="16" name="Google Shape;54;p13">
            <a:extLst>
              <a:ext uri="{FF2B5EF4-FFF2-40B4-BE49-F238E27FC236}">
                <a16:creationId xmlns:a16="http://schemas.microsoft.com/office/drawing/2014/main" id="{DF6D0351-CA74-4DCD-ACB3-1A8DEB4490A5}"/>
              </a:ext>
            </a:extLst>
          </p:cNvPr>
          <p:cNvSpPr txBox="1">
            <a:spLocks/>
          </p:cNvSpPr>
          <p:nvPr/>
        </p:nvSpPr>
        <p:spPr>
          <a:xfrm>
            <a:off x="6684401" y="3071147"/>
            <a:ext cx="1739450"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400" dirty="0">
                <a:latin typeface="Geo Sans Light NWEA" panose="02000603020000020003" pitchFamily="2" charset="0"/>
              </a:rPr>
              <a:t>Inference</a:t>
            </a:r>
          </a:p>
        </p:txBody>
      </p:sp>
      <p:sp>
        <p:nvSpPr>
          <p:cNvPr id="17" name="Google Shape;54;p13">
            <a:extLst>
              <a:ext uri="{FF2B5EF4-FFF2-40B4-BE49-F238E27FC236}">
                <a16:creationId xmlns:a16="http://schemas.microsoft.com/office/drawing/2014/main" id="{92936527-F6EF-4DF8-948B-E083F877D47D}"/>
              </a:ext>
            </a:extLst>
          </p:cNvPr>
          <p:cNvSpPr txBox="1">
            <a:spLocks/>
          </p:cNvSpPr>
          <p:nvPr/>
        </p:nvSpPr>
        <p:spPr>
          <a:xfrm>
            <a:off x="656156" y="3028530"/>
            <a:ext cx="1739450"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400" dirty="0">
                <a:latin typeface="Geo Sans Light NWEA" panose="02000603020000020003" pitchFamily="2" charset="0"/>
              </a:rPr>
              <a:t>Vocabulary</a:t>
            </a:r>
          </a:p>
        </p:txBody>
      </p:sp>
      <p:sp>
        <p:nvSpPr>
          <p:cNvPr id="18" name="Google Shape;54;p13">
            <a:extLst>
              <a:ext uri="{FF2B5EF4-FFF2-40B4-BE49-F238E27FC236}">
                <a16:creationId xmlns:a16="http://schemas.microsoft.com/office/drawing/2014/main" id="{B09401FA-6196-4611-AFA7-72E5ECCA09A8}"/>
              </a:ext>
            </a:extLst>
          </p:cNvPr>
          <p:cNvSpPr txBox="1">
            <a:spLocks/>
          </p:cNvSpPr>
          <p:nvPr/>
        </p:nvSpPr>
        <p:spPr>
          <a:xfrm>
            <a:off x="4416304" y="3071147"/>
            <a:ext cx="1739450"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400" dirty="0">
                <a:latin typeface="Geo Sans Light NWEA" panose="02000603020000020003" pitchFamily="2" charset="0"/>
              </a:rPr>
              <a:t>Retrieval</a:t>
            </a:r>
          </a:p>
        </p:txBody>
      </p:sp>
      <p:sp>
        <p:nvSpPr>
          <p:cNvPr id="19" name="Google Shape;54;p13">
            <a:extLst>
              <a:ext uri="{FF2B5EF4-FFF2-40B4-BE49-F238E27FC236}">
                <a16:creationId xmlns:a16="http://schemas.microsoft.com/office/drawing/2014/main" id="{C5981F74-2024-48BB-A469-953CC1B70F99}"/>
              </a:ext>
            </a:extLst>
          </p:cNvPr>
          <p:cNvSpPr txBox="1">
            <a:spLocks/>
          </p:cNvSpPr>
          <p:nvPr/>
        </p:nvSpPr>
        <p:spPr>
          <a:xfrm>
            <a:off x="2498116" y="3038757"/>
            <a:ext cx="1739450"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400" dirty="0">
                <a:latin typeface="Geo Sans Light NWEA" panose="02000603020000020003" pitchFamily="2" charset="0"/>
              </a:rPr>
              <a:t>Fluency</a:t>
            </a:r>
          </a:p>
        </p:txBody>
      </p:sp>
    </p:spTree>
    <p:extLst>
      <p:ext uri="{BB962C8B-B14F-4D97-AF65-F5344CB8AC3E}">
        <p14:creationId xmlns:p14="http://schemas.microsoft.com/office/powerpoint/2010/main" val="3370814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7" name="Picture 4">
            <a:extLst>
              <a:ext uri="{FF2B5EF4-FFF2-40B4-BE49-F238E27FC236}">
                <a16:creationId xmlns:a16="http://schemas.microsoft.com/office/drawing/2014/main" id="{FB7EC86B-2605-4EE7-AEB0-E088CAFD3BA1}"/>
              </a:ext>
            </a:extLst>
          </p:cNvPr>
          <p:cNvPicPr>
            <a:picLocks noChangeAspect="1" noChangeArrowheads="1"/>
          </p:cNvPicPr>
          <p:nvPr/>
        </p:nvPicPr>
        <p:blipFill rotWithShape="1">
          <a:blip r:embed="rId3">
            <a:alphaModFix amt="85000"/>
            <a:extLst>
              <a:ext uri="{28A0092B-C50C-407E-A947-70E740481C1C}">
                <a14:useLocalDpi xmlns:a14="http://schemas.microsoft.com/office/drawing/2010/main" val="0"/>
              </a:ext>
            </a:extLst>
          </a:blip>
          <a:srcRect t="16629" r="1282"/>
          <a:stretch/>
        </p:blipFill>
        <p:spPr bwMode="auto">
          <a:xfrm>
            <a:off x="0" y="-13386"/>
            <a:ext cx="9144000" cy="5156885"/>
          </a:xfrm>
          <a:prstGeom prst="rect">
            <a:avLst/>
          </a:prstGeom>
          <a:noFill/>
          <a:ln>
            <a:solidFill>
              <a:schemeClr val="tx1"/>
            </a:solidFill>
            <a:extLst>
              <a:ext uri="{C807C97D-BFC1-408E-A445-0C87EB9F89A2}">
                <ask:lineSketchStyleProps xmlns:ask="http://schemas.microsoft.com/office/drawing/2018/sketchyshapes" sd="895175725">
                  <a:custGeom>
                    <a:avLst/>
                    <a:gdLst>
                      <a:gd name="connsiteX0" fmla="*/ 0 w 8536341"/>
                      <a:gd name="connsiteY0" fmla="*/ 0 h 4760278"/>
                      <a:gd name="connsiteX1" fmla="*/ 739816 w 8536341"/>
                      <a:gd name="connsiteY1" fmla="*/ 0 h 4760278"/>
                      <a:gd name="connsiteX2" fmla="*/ 1052815 w 8536341"/>
                      <a:gd name="connsiteY2" fmla="*/ 0 h 4760278"/>
                      <a:gd name="connsiteX3" fmla="*/ 1536541 w 8536341"/>
                      <a:gd name="connsiteY3" fmla="*/ 0 h 4760278"/>
                      <a:gd name="connsiteX4" fmla="*/ 2276358 w 8536341"/>
                      <a:gd name="connsiteY4" fmla="*/ 0 h 4760278"/>
                      <a:gd name="connsiteX5" fmla="*/ 2589357 w 8536341"/>
                      <a:gd name="connsiteY5" fmla="*/ 0 h 4760278"/>
                      <a:gd name="connsiteX6" fmla="*/ 3329173 w 8536341"/>
                      <a:gd name="connsiteY6" fmla="*/ 0 h 4760278"/>
                      <a:gd name="connsiteX7" fmla="*/ 3983626 w 8536341"/>
                      <a:gd name="connsiteY7" fmla="*/ 0 h 4760278"/>
                      <a:gd name="connsiteX8" fmla="*/ 4467352 w 8536341"/>
                      <a:gd name="connsiteY8" fmla="*/ 0 h 4760278"/>
                      <a:gd name="connsiteX9" fmla="*/ 5036441 w 8536341"/>
                      <a:gd name="connsiteY9" fmla="*/ 0 h 4760278"/>
                      <a:gd name="connsiteX10" fmla="*/ 5690894 w 8536341"/>
                      <a:gd name="connsiteY10" fmla="*/ 0 h 4760278"/>
                      <a:gd name="connsiteX11" fmla="*/ 6003893 w 8536341"/>
                      <a:gd name="connsiteY11" fmla="*/ 0 h 4760278"/>
                      <a:gd name="connsiteX12" fmla="*/ 6658346 w 8536341"/>
                      <a:gd name="connsiteY12" fmla="*/ 0 h 4760278"/>
                      <a:gd name="connsiteX13" fmla="*/ 7056709 w 8536341"/>
                      <a:gd name="connsiteY13" fmla="*/ 0 h 4760278"/>
                      <a:gd name="connsiteX14" fmla="*/ 7625798 w 8536341"/>
                      <a:gd name="connsiteY14" fmla="*/ 0 h 4760278"/>
                      <a:gd name="connsiteX15" fmla="*/ 8536341 w 8536341"/>
                      <a:gd name="connsiteY15" fmla="*/ 0 h 4760278"/>
                      <a:gd name="connsiteX16" fmla="*/ 8536341 w 8536341"/>
                      <a:gd name="connsiteY16" fmla="*/ 642638 h 4760278"/>
                      <a:gd name="connsiteX17" fmla="*/ 8536341 w 8536341"/>
                      <a:gd name="connsiteY17" fmla="*/ 1237672 h 4760278"/>
                      <a:gd name="connsiteX18" fmla="*/ 8536341 w 8536341"/>
                      <a:gd name="connsiteY18" fmla="*/ 1927913 h 4760278"/>
                      <a:gd name="connsiteX19" fmla="*/ 8536341 w 8536341"/>
                      <a:gd name="connsiteY19" fmla="*/ 2522947 h 4760278"/>
                      <a:gd name="connsiteX20" fmla="*/ 8536341 w 8536341"/>
                      <a:gd name="connsiteY20" fmla="*/ 2975174 h 4760278"/>
                      <a:gd name="connsiteX21" fmla="*/ 8536341 w 8536341"/>
                      <a:gd name="connsiteY21" fmla="*/ 3427400 h 4760278"/>
                      <a:gd name="connsiteX22" fmla="*/ 8536341 w 8536341"/>
                      <a:gd name="connsiteY22" fmla="*/ 4022435 h 4760278"/>
                      <a:gd name="connsiteX23" fmla="*/ 8536341 w 8536341"/>
                      <a:gd name="connsiteY23" fmla="*/ 4760278 h 4760278"/>
                      <a:gd name="connsiteX24" fmla="*/ 8052615 w 8536341"/>
                      <a:gd name="connsiteY24" fmla="*/ 4760278 h 4760278"/>
                      <a:gd name="connsiteX25" fmla="*/ 7568889 w 8536341"/>
                      <a:gd name="connsiteY25" fmla="*/ 4760278 h 4760278"/>
                      <a:gd name="connsiteX26" fmla="*/ 6914436 w 8536341"/>
                      <a:gd name="connsiteY26" fmla="*/ 4760278 h 4760278"/>
                      <a:gd name="connsiteX27" fmla="*/ 6259983 w 8536341"/>
                      <a:gd name="connsiteY27" fmla="*/ 4760278 h 4760278"/>
                      <a:gd name="connsiteX28" fmla="*/ 5605531 w 8536341"/>
                      <a:gd name="connsiteY28" fmla="*/ 4760278 h 4760278"/>
                      <a:gd name="connsiteX29" fmla="*/ 4951078 w 8536341"/>
                      <a:gd name="connsiteY29" fmla="*/ 4760278 h 4760278"/>
                      <a:gd name="connsiteX30" fmla="*/ 4552715 w 8536341"/>
                      <a:gd name="connsiteY30" fmla="*/ 4760278 h 4760278"/>
                      <a:gd name="connsiteX31" fmla="*/ 4239716 w 8536341"/>
                      <a:gd name="connsiteY31" fmla="*/ 4760278 h 4760278"/>
                      <a:gd name="connsiteX32" fmla="*/ 3755990 w 8536341"/>
                      <a:gd name="connsiteY32" fmla="*/ 4760278 h 4760278"/>
                      <a:gd name="connsiteX33" fmla="*/ 3016174 w 8536341"/>
                      <a:gd name="connsiteY33" fmla="*/ 4760278 h 4760278"/>
                      <a:gd name="connsiteX34" fmla="*/ 2276358 w 8536341"/>
                      <a:gd name="connsiteY34" fmla="*/ 4760278 h 4760278"/>
                      <a:gd name="connsiteX35" fmla="*/ 1536541 w 8536341"/>
                      <a:gd name="connsiteY35" fmla="*/ 4760278 h 4760278"/>
                      <a:gd name="connsiteX36" fmla="*/ 967452 w 8536341"/>
                      <a:gd name="connsiteY36" fmla="*/ 4760278 h 4760278"/>
                      <a:gd name="connsiteX37" fmla="*/ 0 w 8536341"/>
                      <a:gd name="connsiteY37" fmla="*/ 4760278 h 4760278"/>
                      <a:gd name="connsiteX38" fmla="*/ 0 w 8536341"/>
                      <a:gd name="connsiteY38" fmla="*/ 4212846 h 4760278"/>
                      <a:gd name="connsiteX39" fmla="*/ 0 w 8536341"/>
                      <a:gd name="connsiteY39" fmla="*/ 3665414 h 4760278"/>
                      <a:gd name="connsiteX40" fmla="*/ 0 w 8536341"/>
                      <a:gd name="connsiteY40" fmla="*/ 3165585 h 4760278"/>
                      <a:gd name="connsiteX41" fmla="*/ 0 w 8536341"/>
                      <a:gd name="connsiteY41" fmla="*/ 2713358 h 4760278"/>
                      <a:gd name="connsiteX42" fmla="*/ 0 w 8536341"/>
                      <a:gd name="connsiteY42" fmla="*/ 2165926 h 4760278"/>
                      <a:gd name="connsiteX43" fmla="*/ 0 w 8536341"/>
                      <a:gd name="connsiteY43" fmla="*/ 1523289 h 4760278"/>
                      <a:gd name="connsiteX44" fmla="*/ 0 w 8536341"/>
                      <a:gd name="connsiteY44" fmla="*/ 928254 h 4760278"/>
                      <a:gd name="connsiteX45" fmla="*/ 0 w 8536341"/>
                      <a:gd name="connsiteY45" fmla="*/ 0 h 476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536341" h="4760278" extrusionOk="0">
                        <a:moveTo>
                          <a:pt x="0" y="0"/>
                        </a:moveTo>
                        <a:cubicBezTo>
                          <a:pt x="290936" y="-45298"/>
                          <a:pt x="538178" y="60515"/>
                          <a:pt x="739816" y="0"/>
                        </a:cubicBezTo>
                        <a:cubicBezTo>
                          <a:pt x="941454" y="-60515"/>
                          <a:pt x="953962" y="37533"/>
                          <a:pt x="1052815" y="0"/>
                        </a:cubicBezTo>
                        <a:cubicBezTo>
                          <a:pt x="1151668" y="-37533"/>
                          <a:pt x="1407789" y="5913"/>
                          <a:pt x="1536541" y="0"/>
                        </a:cubicBezTo>
                        <a:cubicBezTo>
                          <a:pt x="1665293" y="-5913"/>
                          <a:pt x="2010017" y="26563"/>
                          <a:pt x="2276358" y="0"/>
                        </a:cubicBezTo>
                        <a:cubicBezTo>
                          <a:pt x="2542699" y="-26563"/>
                          <a:pt x="2481206" y="36159"/>
                          <a:pt x="2589357" y="0"/>
                        </a:cubicBezTo>
                        <a:cubicBezTo>
                          <a:pt x="2697508" y="-36159"/>
                          <a:pt x="3055024" y="5543"/>
                          <a:pt x="3329173" y="0"/>
                        </a:cubicBezTo>
                        <a:cubicBezTo>
                          <a:pt x="3603322" y="-5543"/>
                          <a:pt x="3783047" y="52678"/>
                          <a:pt x="3983626" y="0"/>
                        </a:cubicBezTo>
                        <a:cubicBezTo>
                          <a:pt x="4184205" y="-52678"/>
                          <a:pt x="4355081" y="29742"/>
                          <a:pt x="4467352" y="0"/>
                        </a:cubicBezTo>
                        <a:cubicBezTo>
                          <a:pt x="4579623" y="-29742"/>
                          <a:pt x="4790090" y="61749"/>
                          <a:pt x="5036441" y="0"/>
                        </a:cubicBezTo>
                        <a:cubicBezTo>
                          <a:pt x="5282792" y="-61749"/>
                          <a:pt x="5550029" y="13695"/>
                          <a:pt x="5690894" y="0"/>
                        </a:cubicBezTo>
                        <a:cubicBezTo>
                          <a:pt x="5831759" y="-13695"/>
                          <a:pt x="5933389" y="30158"/>
                          <a:pt x="6003893" y="0"/>
                        </a:cubicBezTo>
                        <a:cubicBezTo>
                          <a:pt x="6074397" y="-30158"/>
                          <a:pt x="6349341" y="11963"/>
                          <a:pt x="6658346" y="0"/>
                        </a:cubicBezTo>
                        <a:cubicBezTo>
                          <a:pt x="6967351" y="-11963"/>
                          <a:pt x="6870005" y="38371"/>
                          <a:pt x="7056709" y="0"/>
                        </a:cubicBezTo>
                        <a:cubicBezTo>
                          <a:pt x="7243413" y="-38371"/>
                          <a:pt x="7463443" y="25283"/>
                          <a:pt x="7625798" y="0"/>
                        </a:cubicBezTo>
                        <a:cubicBezTo>
                          <a:pt x="7788153" y="-25283"/>
                          <a:pt x="8224536" y="24674"/>
                          <a:pt x="8536341" y="0"/>
                        </a:cubicBezTo>
                        <a:cubicBezTo>
                          <a:pt x="8559403" y="141959"/>
                          <a:pt x="8477570" y="474110"/>
                          <a:pt x="8536341" y="642638"/>
                        </a:cubicBezTo>
                        <a:cubicBezTo>
                          <a:pt x="8595112" y="811166"/>
                          <a:pt x="8504568" y="948396"/>
                          <a:pt x="8536341" y="1237672"/>
                        </a:cubicBezTo>
                        <a:cubicBezTo>
                          <a:pt x="8568114" y="1526948"/>
                          <a:pt x="8494838" y="1585025"/>
                          <a:pt x="8536341" y="1927913"/>
                        </a:cubicBezTo>
                        <a:cubicBezTo>
                          <a:pt x="8577844" y="2270801"/>
                          <a:pt x="8513802" y="2245856"/>
                          <a:pt x="8536341" y="2522947"/>
                        </a:cubicBezTo>
                        <a:cubicBezTo>
                          <a:pt x="8558880" y="2800038"/>
                          <a:pt x="8490093" y="2880405"/>
                          <a:pt x="8536341" y="2975174"/>
                        </a:cubicBezTo>
                        <a:cubicBezTo>
                          <a:pt x="8582589" y="3069943"/>
                          <a:pt x="8536140" y="3282642"/>
                          <a:pt x="8536341" y="3427400"/>
                        </a:cubicBezTo>
                        <a:cubicBezTo>
                          <a:pt x="8536542" y="3572158"/>
                          <a:pt x="8536115" y="3876532"/>
                          <a:pt x="8536341" y="4022435"/>
                        </a:cubicBezTo>
                        <a:cubicBezTo>
                          <a:pt x="8536567" y="4168338"/>
                          <a:pt x="8528677" y="4502745"/>
                          <a:pt x="8536341" y="4760278"/>
                        </a:cubicBezTo>
                        <a:cubicBezTo>
                          <a:pt x="8388597" y="4818008"/>
                          <a:pt x="8263576" y="4715559"/>
                          <a:pt x="8052615" y="4760278"/>
                        </a:cubicBezTo>
                        <a:cubicBezTo>
                          <a:pt x="7841654" y="4804997"/>
                          <a:pt x="7685125" y="4713289"/>
                          <a:pt x="7568889" y="4760278"/>
                        </a:cubicBezTo>
                        <a:cubicBezTo>
                          <a:pt x="7452653" y="4807267"/>
                          <a:pt x="7162131" y="4683900"/>
                          <a:pt x="6914436" y="4760278"/>
                        </a:cubicBezTo>
                        <a:cubicBezTo>
                          <a:pt x="6666741" y="4836656"/>
                          <a:pt x="6447689" y="4705336"/>
                          <a:pt x="6259983" y="4760278"/>
                        </a:cubicBezTo>
                        <a:cubicBezTo>
                          <a:pt x="6072277" y="4815220"/>
                          <a:pt x="5895060" y="4689791"/>
                          <a:pt x="5605531" y="4760278"/>
                        </a:cubicBezTo>
                        <a:cubicBezTo>
                          <a:pt x="5316002" y="4830765"/>
                          <a:pt x="5221011" y="4727359"/>
                          <a:pt x="4951078" y="4760278"/>
                        </a:cubicBezTo>
                        <a:cubicBezTo>
                          <a:pt x="4681145" y="4793197"/>
                          <a:pt x="4731357" y="4746030"/>
                          <a:pt x="4552715" y="4760278"/>
                        </a:cubicBezTo>
                        <a:cubicBezTo>
                          <a:pt x="4374073" y="4774526"/>
                          <a:pt x="4390531" y="4746817"/>
                          <a:pt x="4239716" y="4760278"/>
                        </a:cubicBezTo>
                        <a:cubicBezTo>
                          <a:pt x="4088901" y="4773739"/>
                          <a:pt x="3956043" y="4721747"/>
                          <a:pt x="3755990" y="4760278"/>
                        </a:cubicBezTo>
                        <a:cubicBezTo>
                          <a:pt x="3555937" y="4798809"/>
                          <a:pt x="3377430" y="4691551"/>
                          <a:pt x="3016174" y="4760278"/>
                        </a:cubicBezTo>
                        <a:cubicBezTo>
                          <a:pt x="2654918" y="4829005"/>
                          <a:pt x="2442195" y="4736293"/>
                          <a:pt x="2276358" y="4760278"/>
                        </a:cubicBezTo>
                        <a:cubicBezTo>
                          <a:pt x="2110521" y="4784263"/>
                          <a:pt x="1803279" y="4721865"/>
                          <a:pt x="1536541" y="4760278"/>
                        </a:cubicBezTo>
                        <a:cubicBezTo>
                          <a:pt x="1269803" y="4798691"/>
                          <a:pt x="1085792" y="4693641"/>
                          <a:pt x="967452" y="4760278"/>
                        </a:cubicBezTo>
                        <a:cubicBezTo>
                          <a:pt x="849112" y="4826915"/>
                          <a:pt x="291384" y="4686517"/>
                          <a:pt x="0" y="4760278"/>
                        </a:cubicBezTo>
                        <a:cubicBezTo>
                          <a:pt x="-18209" y="4539929"/>
                          <a:pt x="22196" y="4385979"/>
                          <a:pt x="0" y="4212846"/>
                        </a:cubicBezTo>
                        <a:cubicBezTo>
                          <a:pt x="-22196" y="4039713"/>
                          <a:pt x="33467" y="3921882"/>
                          <a:pt x="0" y="3665414"/>
                        </a:cubicBezTo>
                        <a:cubicBezTo>
                          <a:pt x="-33467" y="3408946"/>
                          <a:pt x="20335" y="3331463"/>
                          <a:pt x="0" y="3165585"/>
                        </a:cubicBezTo>
                        <a:cubicBezTo>
                          <a:pt x="-20335" y="2999707"/>
                          <a:pt x="12716" y="2926084"/>
                          <a:pt x="0" y="2713358"/>
                        </a:cubicBezTo>
                        <a:cubicBezTo>
                          <a:pt x="-12716" y="2500632"/>
                          <a:pt x="47042" y="2391998"/>
                          <a:pt x="0" y="2165926"/>
                        </a:cubicBezTo>
                        <a:cubicBezTo>
                          <a:pt x="-47042" y="1939854"/>
                          <a:pt x="68681" y="1703802"/>
                          <a:pt x="0" y="1523289"/>
                        </a:cubicBezTo>
                        <a:cubicBezTo>
                          <a:pt x="-68681" y="1342776"/>
                          <a:pt x="31755" y="1069212"/>
                          <a:pt x="0" y="928254"/>
                        </a:cubicBezTo>
                        <a:cubicBezTo>
                          <a:pt x="-31755" y="787297"/>
                          <a:pt x="1297" y="308856"/>
                          <a:pt x="0" y="0"/>
                        </a:cubicBezTo>
                        <a:close/>
                      </a:path>
                    </a:pathLst>
                  </a:custGeom>
                  <ask:type>
                    <ask:lineSketchNone/>
                  </ask:type>
                </ask:lineSketchStyleProps>
              </a:ext>
            </a:extLst>
          </a:ln>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F121F5A6-E006-4BF7-BEC7-351FFF72ADD1}"/>
              </a:ext>
            </a:extLst>
          </p:cNvPr>
          <p:cNvSpPr/>
          <p:nvPr/>
        </p:nvSpPr>
        <p:spPr>
          <a:xfrm>
            <a:off x="332237" y="223569"/>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5" name="Google Shape;54;p13">
            <a:extLst>
              <a:ext uri="{FF2B5EF4-FFF2-40B4-BE49-F238E27FC236}">
                <a16:creationId xmlns:a16="http://schemas.microsoft.com/office/drawing/2014/main" id="{2BDDC5D1-8552-44B4-84E9-50128CEC1716}"/>
              </a:ext>
            </a:extLst>
          </p:cNvPr>
          <p:cNvSpPr txBox="1">
            <a:spLocks/>
          </p:cNvSpPr>
          <p:nvPr/>
        </p:nvSpPr>
        <p:spPr>
          <a:xfrm>
            <a:off x="3079915" y="468874"/>
            <a:ext cx="2984170"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800" u="sng" dirty="0">
                <a:latin typeface="Geo Sans Light NWEA" panose="02000603020000020003" pitchFamily="2" charset="0"/>
              </a:rPr>
              <a:t>Lesson Features</a:t>
            </a:r>
          </a:p>
        </p:txBody>
      </p:sp>
      <p:pic>
        <p:nvPicPr>
          <p:cNvPr id="8" name="Picture 7">
            <a:extLst>
              <a:ext uri="{FF2B5EF4-FFF2-40B4-BE49-F238E27FC236}">
                <a16:creationId xmlns:a16="http://schemas.microsoft.com/office/drawing/2014/main" id="{4D6FCDE5-78F8-41B0-93C1-8BEA684C462F}"/>
              </a:ext>
            </a:extLst>
          </p:cNvPr>
          <p:cNvPicPr>
            <a:picLocks noChangeAspect="1"/>
          </p:cNvPicPr>
          <p:nvPr/>
        </p:nvPicPr>
        <p:blipFill>
          <a:blip r:embed="rId4">
            <a:alphaModFix/>
          </a:blip>
          <a:stretch>
            <a:fillRect/>
          </a:stretch>
        </p:blipFill>
        <p:spPr>
          <a:xfrm>
            <a:off x="8293971" y="4432313"/>
            <a:ext cx="517792" cy="517792"/>
          </a:xfrm>
          <a:prstGeom prst="rect">
            <a:avLst/>
          </a:prstGeom>
        </p:spPr>
      </p:pic>
      <p:pic>
        <p:nvPicPr>
          <p:cNvPr id="10" name="Picture 2">
            <a:extLst>
              <a:ext uri="{FF2B5EF4-FFF2-40B4-BE49-F238E27FC236}">
                <a16:creationId xmlns:a16="http://schemas.microsoft.com/office/drawing/2014/main" id="{1EF52B18-BB64-4C84-AD17-D9AC328154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4837" y="1545021"/>
            <a:ext cx="1548477" cy="138184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64132249-39AB-4DC4-91E5-290E830D66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4119" y="1619343"/>
            <a:ext cx="1176703" cy="11767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Disco Ball, Mirror Ball, Glitter Ball">
            <a:extLst>
              <a:ext uri="{FF2B5EF4-FFF2-40B4-BE49-F238E27FC236}">
                <a16:creationId xmlns:a16="http://schemas.microsoft.com/office/drawing/2014/main" id="{37086F1D-F379-44F5-ADDD-9897A28C549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43728" y="716240"/>
            <a:ext cx="1086069" cy="217213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3D45EB63-6FC2-47C3-A4CA-D7DAD21D9BB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9218" y="1527031"/>
            <a:ext cx="1417823" cy="1417823"/>
          </a:xfrm>
          <a:prstGeom prst="rect">
            <a:avLst/>
          </a:prstGeom>
          <a:noFill/>
          <a:extLst>
            <a:ext uri="{909E8E84-426E-40DD-AFC4-6F175D3DCCD1}">
              <a14:hiddenFill xmlns:a14="http://schemas.microsoft.com/office/drawing/2010/main">
                <a:solidFill>
                  <a:srgbClr val="FFFFFF"/>
                </a:solidFill>
              </a14:hiddenFill>
            </a:ext>
          </a:extLst>
        </p:spPr>
      </p:pic>
      <p:sp>
        <p:nvSpPr>
          <p:cNvPr id="16" name="Google Shape;54;p13">
            <a:extLst>
              <a:ext uri="{FF2B5EF4-FFF2-40B4-BE49-F238E27FC236}">
                <a16:creationId xmlns:a16="http://schemas.microsoft.com/office/drawing/2014/main" id="{BDBDB4AC-E2C5-4C34-B87B-E3F4C37A4FE4}"/>
              </a:ext>
            </a:extLst>
          </p:cNvPr>
          <p:cNvSpPr txBox="1">
            <a:spLocks/>
          </p:cNvSpPr>
          <p:nvPr/>
        </p:nvSpPr>
        <p:spPr>
          <a:xfrm>
            <a:off x="430321" y="2839170"/>
            <a:ext cx="2028194"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400" dirty="0">
                <a:latin typeface="Geo Sans Light NWEA" panose="02000603020000020003" pitchFamily="2" charset="0"/>
              </a:rPr>
              <a:t>General Gist</a:t>
            </a:r>
          </a:p>
        </p:txBody>
      </p:sp>
      <p:sp>
        <p:nvSpPr>
          <p:cNvPr id="17" name="Google Shape;54;p13">
            <a:extLst>
              <a:ext uri="{FF2B5EF4-FFF2-40B4-BE49-F238E27FC236}">
                <a16:creationId xmlns:a16="http://schemas.microsoft.com/office/drawing/2014/main" id="{83A7B643-F8EF-497B-9849-F9D61BBB80C6}"/>
              </a:ext>
            </a:extLst>
          </p:cNvPr>
          <p:cNvSpPr txBox="1">
            <a:spLocks/>
          </p:cNvSpPr>
          <p:nvPr/>
        </p:nvSpPr>
        <p:spPr>
          <a:xfrm>
            <a:off x="2556600" y="2839170"/>
            <a:ext cx="1739450"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400" dirty="0">
                <a:latin typeface="Geo Sans Light NWEA" panose="02000603020000020003" pitchFamily="2" charset="0"/>
              </a:rPr>
              <a:t>Oracy</a:t>
            </a:r>
          </a:p>
        </p:txBody>
      </p:sp>
      <p:sp>
        <p:nvSpPr>
          <p:cNvPr id="18" name="Google Shape;54;p13">
            <a:extLst>
              <a:ext uri="{FF2B5EF4-FFF2-40B4-BE49-F238E27FC236}">
                <a16:creationId xmlns:a16="http://schemas.microsoft.com/office/drawing/2014/main" id="{FFB07985-5DED-4739-8B1E-5473D9FE2BF3}"/>
              </a:ext>
            </a:extLst>
          </p:cNvPr>
          <p:cNvSpPr txBox="1">
            <a:spLocks/>
          </p:cNvSpPr>
          <p:nvPr/>
        </p:nvSpPr>
        <p:spPr>
          <a:xfrm>
            <a:off x="4713894" y="2888379"/>
            <a:ext cx="1739450"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400" dirty="0">
                <a:latin typeface="Geo Sans Light NWEA" panose="02000603020000020003" pitchFamily="2" charset="0"/>
              </a:rPr>
              <a:t>Challenge</a:t>
            </a:r>
          </a:p>
        </p:txBody>
      </p:sp>
      <p:sp>
        <p:nvSpPr>
          <p:cNvPr id="19" name="Google Shape;54;p13">
            <a:extLst>
              <a:ext uri="{FF2B5EF4-FFF2-40B4-BE49-F238E27FC236}">
                <a16:creationId xmlns:a16="http://schemas.microsoft.com/office/drawing/2014/main" id="{321E2A59-23AC-4594-AAB4-1FDD1888AB57}"/>
              </a:ext>
            </a:extLst>
          </p:cNvPr>
          <p:cNvSpPr txBox="1">
            <a:spLocks/>
          </p:cNvSpPr>
          <p:nvPr/>
        </p:nvSpPr>
        <p:spPr>
          <a:xfrm>
            <a:off x="6715333" y="2918505"/>
            <a:ext cx="1739450" cy="644765"/>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r>
              <a:rPr lang="en-GB" sz="2400" dirty="0">
                <a:latin typeface="Geo Sans Light NWEA" panose="02000603020000020003" pitchFamily="2" charset="0"/>
              </a:rPr>
              <a:t>D.I.S.C.O.</a:t>
            </a:r>
          </a:p>
        </p:txBody>
      </p:sp>
    </p:spTree>
    <p:extLst>
      <p:ext uri="{BB962C8B-B14F-4D97-AF65-F5344CB8AC3E}">
        <p14:creationId xmlns:p14="http://schemas.microsoft.com/office/powerpoint/2010/main" val="2028435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FA3B60FF-A615-45EA-8E7F-516B5015D693}"/>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Google Shape;54;p13"/>
          <p:cNvSpPr txBox="1">
            <a:spLocks noGrp="1"/>
          </p:cNvSpPr>
          <p:nvPr>
            <p:ph type="ctrTitle"/>
          </p:nvPr>
        </p:nvSpPr>
        <p:spPr>
          <a:xfrm>
            <a:off x="3626543" y="318977"/>
            <a:ext cx="1890914" cy="74509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3600" dirty="0">
                <a:latin typeface="Geo Sans Light NWEA" panose="02000603020000020003" pitchFamily="2" charset="0"/>
              </a:rPr>
              <a:t>Agenda</a:t>
            </a:r>
            <a:endParaRPr sz="3600" dirty="0">
              <a:latin typeface="Geo Sans Light NWEA" panose="02000603020000020003" pitchFamily="2" charset="0"/>
            </a:endParaRPr>
          </a:p>
        </p:txBody>
      </p:sp>
      <p:sp>
        <p:nvSpPr>
          <p:cNvPr id="6" name="Rectangle: Rounded Corners 5">
            <a:extLst>
              <a:ext uri="{FF2B5EF4-FFF2-40B4-BE49-F238E27FC236}">
                <a16:creationId xmlns:a16="http://schemas.microsoft.com/office/drawing/2014/main" id="{F39CC63B-511B-440D-839A-6BB4267E95A7}"/>
              </a:ext>
            </a:extLst>
          </p:cNvPr>
          <p:cNvSpPr/>
          <p:nvPr/>
        </p:nvSpPr>
        <p:spPr>
          <a:xfrm>
            <a:off x="2333846" y="1254642"/>
            <a:ext cx="4476307" cy="499730"/>
          </a:xfrm>
          <a:prstGeom prst="round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Introduce the author and the book</a:t>
            </a:r>
          </a:p>
        </p:txBody>
      </p:sp>
      <p:sp>
        <p:nvSpPr>
          <p:cNvPr id="10" name="Rectangle: Rounded Corners 9">
            <a:extLst>
              <a:ext uri="{FF2B5EF4-FFF2-40B4-BE49-F238E27FC236}">
                <a16:creationId xmlns:a16="http://schemas.microsoft.com/office/drawing/2014/main" id="{738169AF-1EEB-4928-947B-8C9176226A06}"/>
              </a:ext>
            </a:extLst>
          </p:cNvPr>
          <p:cNvSpPr/>
          <p:nvPr/>
        </p:nvSpPr>
        <p:spPr>
          <a:xfrm>
            <a:off x="2333845" y="2117540"/>
            <a:ext cx="4476307" cy="499730"/>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Pre-vocabulary</a:t>
            </a:r>
          </a:p>
        </p:txBody>
      </p:sp>
      <p:sp>
        <p:nvSpPr>
          <p:cNvPr id="11" name="Rectangle: Rounded Corners 10">
            <a:extLst>
              <a:ext uri="{FF2B5EF4-FFF2-40B4-BE49-F238E27FC236}">
                <a16:creationId xmlns:a16="http://schemas.microsoft.com/office/drawing/2014/main" id="{A2932A12-641C-4B5D-B987-8DCF1DB5BCE5}"/>
              </a:ext>
            </a:extLst>
          </p:cNvPr>
          <p:cNvSpPr/>
          <p:nvPr/>
        </p:nvSpPr>
        <p:spPr>
          <a:xfrm>
            <a:off x="2333845" y="2980439"/>
            <a:ext cx="4476307" cy="499730"/>
          </a:xfrm>
          <a:prstGeom prst="roundRect">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Read and discuss the Prologue</a:t>
            </a:r>
          </a:p>
        </p:txBody>
      </p:sp>
      <p:sp>
        <p:nvSpPr>
          <p:cNvPr id="12" name="Rectangle: Rounded Corners 11">
            <a:extLst>
              <a:ext uri="{FF2B5EF4-FFF2-40B4-BE49-F238E27FC236}">
                <a16:creationId xmlns:a16="http://schemas.microsoft.com/office/drawing/2014/main" id="{601D9283-234E-4AB8-9164-01D2F2F59F05}"/>
              </a:ext>
            </a:extLst>
          </p:cNvPr>
          <p:cNvSpPr/>
          <p:nvPr/>
        </p:nvSpPr>
        <p:spPr>
          <a:xfrm>
            <a:off x="2333846" y="3888858"/>
            <a:ext cx="4476307" cy="49973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Retrieve accurately from the text</a:t>
            </a:r>
          </a:p>
        </p:txBody>
      </p:sp>
      <p:cxnSp>
        <p:nvCxnSpPr>
          <p:cNvPr id="8" name="Straight Arrow Connector 7">
            <a:extLst>
              <a:ext uri="{FF2B5EF4-FFF2-40B4-BE49-F238E27FC236}">
                <a16:creationId xmlns:a16="http://schemas.microsoft.com/office/drawing/2014/main" id="{ABB8EB40-DBB1-48B5-9CF3-B17D08C327E5}"/>
              </a:ext>
            </a:extLst>
          </p:cNvPr>
          <p:cNvCxnSpPr>
            <a:cxnSpLocks/>
            <a:stCxn id="6" idx="2"/>
            <a:endCxn id="10" idx="0"/>
          </p:cNvCxnSpPr>
          <p:nvPr/>
        </p:nvCxnSpPr>
        <p:spPr>
          <a:xfrm flipH="1">
            <a:off x="4571999" y="1754372"/>
            <a:ext cx="1" cy="36316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FEAA902A-3E12-4DC6-A291-1DE20A26CAB6}"/>
              </a:ext>
            </a:extLst>
          </p:cNvPr>
          <p:cNvCxnSpPr/>
          <p:nvPr/>
        </p:nvCxnSpPr>
        <p:spPr>
          <a:xfrm flipH="1">
            <a:off x="4571997" y="2640030"/>
            <a:ext cx="1" cy="36316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5D874D83-694F-4312-A384-3EC80E387C4D}"/>
              </a:ext>
            </a:extLst>
          </p:cNvPr>
          <p:cNvCxnSpPr/>
          <p:nvPr/>
        </p:nvCxnSpPr>
        <p:spPr>
          <a:xfrm flipH="1">
            <a:off x="4571997" y="3503263"/>
            <a:ext cx="1" cy="36316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14" name="Picture 13">
            <a:extLst>
              <a:ext uri="{FF2B5EF4-FFF2-40B4-BE49-F238E27FC236}">
                <a16:creationId xmlns:a16="http://schemas.microsoft.com/office/drawing/2014/main" id="{59CB7037-C5A4-40ED-9042-0022A37D59A0}"/>
              </a:ext>
            </a:extLst>
          </p:cNvPr>
          <p:cNvPicPr>
            <a:picLocks noChangeAspect="1"/>
          </p:cNvPicPr>
          <p:nvPr/>
        </p:nvPicPr>
        <p:blipFill>
          <a:blip r:embed="rId3">
            <a:alphaModFix/>
          </a:blip>
          <a:stretch>
            <a:fillRect/>
          </a:stretch>
        </p:blipFill>
        <p:spPr>
          <a:xfrm>
            <a:off x="8293971" y="4400746"/>
            <a:ext cx="517792" cy="517792"/>
          </a:xfrm>
          <a:prstGeom prst="rect">
            <a:avLst/>
          </a:prstGeom>
        </p:spPr>
      </p:pic>
    </p:spTree>
    <p:extLst>
      <p:ext uri="{BB962C8B-B14F-4D97-AF65-F5344CB8AC3E}">
        <p14:creationId xmlns:p14="http://schemas.microsoft.com/office/powerpoint/2010/main" val="3003783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688E83FA-FFB9-4485-AF4E-F22A97230994}"/>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Rounded Corners 9">
            <a:extLst>
              <a:ext uri="{FF2B5EF4-FFF2-40B4-BE49-F238E27FC236}">
                <a16:creationId xmlns:a16="http://schemas.microsoft.com/office/drawing/2014/main" id="{31593981-17C7-43B9-9955-9919AFC2B2EB}"/>
              </a:ext>
            </a:extLst>
          </p:cNvPr>
          <p:cNvSpPr/>
          <p:nvPr/>
        </p:nvSpPr>
        <p:spPr>
          <a:xfrm>
            <a:off x="2333846" y="402578"/>
            <a:ext cx="4476307" cy="499730"/>
          </a:xfrm>
          <a:prstGeom prst="round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Introduce the author and the book</a:t>
            </a:r>
          </a:p>
        </p:txBody>
      </p:sp>
      <p:pic>
        <p:nvPicPr>
          <p:cNvPr id="11" name="Picture 10">
            <a:extLst>
              <a:ext uri="{FF2B5EF4-FFF2-40B4-BE49-F238E27FC236}">
                <a16:creationId xmlns:a16="http://schemas.microsoft.com/office/drawing/2014/main" id="{4519C070-E032-460A-8E65-D1AA836C030E}"/>
              </a:ext>
            </a:extLst>
          </p:cNvPr>
          <p:cNvPicPr>
            <a:picLocks noChangeAspect="1"/>
          </p:cNvPicPr>
          <p:nvPr/>
        </p:nvPicPr>
        <p:blipFill>
          <a:blip r:embed="rId3">
            <a:alphaModFix/>
          </a:blip>
          <a:stretch>
            <a:fillRect/>
          </a:stretch>
        </p:blipFill>
        <p:spPr>
          <a:xfrm>
            <a:off x="8293971" y="4400746"/>
            <a:ext cx="517792" cy="517792"/>
          </a:xfrm>
          <a:prstGeom prst="rect">
            <a:avLst/>
          </a:prstGeom>
        </p:spPr>
      </p:pic>
      <p:sp>
        <p:nvSpPr>
          <p:cNvPr id="12" name="Google Shape;61;p14">
            <a:extLst>
              <a:ext uri="{FF2B5EF4-FFF2-40B4-BE49-F238E27FC236}">
                <a16:creationId xmlns:a16="http://schemas.microsoft.com/office/drawing/2014/main" id="{003ACB48-ADE4-43AC-9CAA-1D45001D9F08}"/>
              </a:ext>
            </a:extLst>
          </p:cNvPr>
          <p:cNvSpPr txBox="1">
            <a:spLocks/>
          </p:cNvSpPr>
          <p:nvPr/>
        </p:nvSpPr>
        <p:spPr>
          <a:xfrm>
            <a:off x="629318" y="985652"/>
            <a:ext cx="5698612" cy="380166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indent="-355600">
              <a:buClr>
                <a:srgbClr val="333333"/>
              </a:buClr>
              <a:buSzPts val="2000"/>
            </a:pPr>
            <a:r>
              <a:rPr lang="en-GB" sz="1400" dirty="0">
                <a:solidFill>
                  <a:srgbClr val="333333"/>
                </a:solidFill>
                <a:latin typeface="Geo Sans Light NWEA" panose="02000603020000020003" pitchFamily="2" charset="0"/>
              </a:rPr>
              <a:t>Rudyard Kipling was born in Bombay on Dec. 30th 1865, when India was part of the British Empire. </a:t>
            </a:r>
          </a:p>
          <a:p>
            <a:pPr indent="-355600">
              <a:buClr>
                <a:srgbClr val="333333"/>
              </a:buClr>
              <a:buSzPts val="2000"/>
            </a:pPr>
            <a:r>
              <a:rPr lang="en-GB" sz="1400" dirty="0">
                <a:solidFill>
                  <a:srgbClr val="333333"/>
                </a:solidFill>
                <a:latin typeface="Geo Sans Light NWEA" panose="02000603020000020003" pitchFamily="2" charset="0"/>
              </a:rPr>
              <a:t>He and his younger sister, Alice, had an Indian nurse who told them wonderful tales about the jungle animals. These stories remained in the boy’s memory.</a:t>
            </a:r>
          </a:p>
          <a:p>
            <a:pPr indent="-355600">
              <a:buClr>
                <a:srgbClr val="333333"/>
              </a:buClr>
              <a:buSzPts val="2000"/>
            </a:pPr>
            <a:r>
              <a:rPr lang="en-GB" sz="1400" dirty="0">
                <a:solidFill>
                  <a:srgbClr val="333333"/>
                </a:solidFill>
                <a:latin typeface="Geo Sans Light NWEA" panose="02000603020000020003" pitchFamily="2" charset="0"/>
              </a:rPr>
              <a:t>When Rudyard was about 6, he and his sister were sent to England to be educated. They were left in the unhappy home of a retired naval officer at Southsea, where the he was often punished by being forbidden to read. Rudyard almost ruined his eyes by reading in secret every book he could lay his hands on! </a:t>
            </a:r>
          </a:p>
          <a:p>
            <a:pPr indent="-355600">
              <a:buClr>
                <a:srgbClr val="333333"/>
              </a:buClr>
              <a:buSzPts val="2000"/>
            </a:pPr>
            <a:r>
              <a:rPr lang="en-GB" sz="1400" dirty="0">
                <a:solidFill>
                  <a:srgbClr val="333333"/>
                </a:solidFill>
                <a:latin typeface="Geo Sans Light NWEA" panose="02000603020000020003" pitchFamily="2" charset="0"/>
              </a:rPr>
              <a:t>At 17, he moved back to India and became a journalist travelling the country for 6 years. </a:t>
            </a:r>
          </a:p>
          <a:p>
            <a:pPr indent="-355600">
              <a:buClr>
                <a:srgbClr val="333333"/>
              </a:buClr>
              <a:buSzPts val="2000"/>
            </a:pPr>
            <a:r>
              <a:rPr lang="en-GB" sz="1400" dirty="0">
                <a:solidFill>
                  <a:srgbClr val="333333"/>
                </a:solidFill>
                <a:latin typeface="Geo Sans Light NWEA" panose="02000603020000020003" pitchFamily="2" charset="0"/>
              </a:rPr>
              <a:t>As an adult , he moved back to England where he wrote many, now famous, books and poems.</a:t>
            </a:r>
          </a:p>
        </p:txBody>
      </p:sp>
      <p:sp>
        <p:nvSpPr>
          <p:cNvPr id="13" name="TextBox 12">
            <a:extLst>
              <a:ext uri="{FF2B5EF4-FFF2-40B4-BE49-F238E27FC236}">
                <a16:creationId xmlns:a16="http://schemas.microsoft.com/office/drawing/2014/main" id="{8ED2B794-29E5-4E5B-904F-0BAFD5C2D556}"/>
              </a:ext>
            </a:extLst>
          </p:cNvPr>
          <p:cNvSpPr txBox="1"/>
          <p:nvPr/>
        </p:nvSpPr>
        <p:spPr>
          <a:xfrm>
            <a:off x="6327930" y="3699982"/>
            <a:ext cx="2591362" cy="307777"/>
          </a:xfrm>
          <a:prstGeom prst="rect">
            <a:avLst/>
          </a:prstGeom>
          <a:noFill/>
        </p:spPr>
        <p:txBody>
          <a:bodyPr wrap="square">
            <a:spAutoFit/>
          </a:bodyPr>
          <a:lstStyle/>
          <a:p>
            <a:r>
              <a:rPr lang="en-GB" dirty="0">
                <a:latin typeface="Geo Sans Light NWEA" panose="02000603020000020003" pitchFamily="2" charset="0"/>
              </a:rPr>
              <a:t>Rudyard Kipling (1865-1936)</a:t>
            </a:r>
          </a:p>
        </p:txBody>
      </p:sp>
      <p:pic>
        <p:nvPicPr>
          <p:cNvPr id="1026" name="Picture 2">
            <a:extLst>
              <a:ext uri="{FF2B5EF4-FFF2-40B4-BE49-F238E27FC236}">
                <a16:creationId xmlns:a16="http://schemas.microsoft.com/office/drawing/2014/main" id="{A4BE678A-6CF9-4C38-BD00-81BA1E00610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810"/>
          <a:stretch/>
        </p:blipFill>
        <p:spPr bwMode="auto">
          <a:xfrm>
            <a:off x="6619865" y="1361639"/>
            <a:ext cx="1674106" cy="21418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766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67BC378-91B7-4E94-B6FE-C8E86D22BF86}"/>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35E66EDA-2EB0-46D0-8E42-74365A845039}"/>
              </a:ext>
            </a:extLst>
          </p:cNvPr>
          <p:cNvSpPr/>
          <p:nvPr/>
        </p:nvSpPr>
        <p:spPr>
          <a:xfrm>
            <a:off x="2525231" y="384012"/>
            <a:ext cx="4476307" cy="499730"/>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Pre-vocabulary</a:t>
            </a:r>
          </a:p>
        </p:txBody>
      </p:sp>
      <p:pic>
        <p:nvPicPr>
          <p:cNvPr id="3074" name="Picture 2" descr="Owl, Book, Animal, Literature, Studying">
            <a:extLst>
              <a:ext uri="{FF2B5EF4-FFF2-40B4-BE49-F238E27FC236}">
                <a16:creationId xmlns:a16="http://schemas.microsoft.com/office/drawing/2014/main" id="{B1860295-C9D5-44FF-B8E3-37C3D0FDD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103" y="389012"/>
            <a:ext cx="1201420" cy="113297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3AA9DB9-2584-414A-AACC-F75ED97308DE}"/>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
        <p:nvSpPr>
          <p:cNvPr id="9" name="Google Shape;67;p15">
            <a:extLst>
              <a:ext uri="{FF2B5EF4-FFF2-40B4-BE49-F238E27FC236}">
                <a16:creationId xmlns:a16="http://schemas.microsoft.com/office/drawing/2014/main" id="{0517CFFE-CFD3-4095-B241-91291BADE8B7}"/>
              </a:ext>
            </a:extLst>
          </p:cNvPr>
          <p:cNvSpPr txBox="1">
            <a:spLocks noGrp="1"/>
          </p:cNvSpPr>
          <p:nvPr>
            <p:ph type="body" idx="1"/>
          </p:nvPr>
        </p:nvSpPr>
        <p:spPr>
          <a:xfrm>
            <a:off x="2744294" y="4135984"/>
            <a:ext cx="3305944" cy="307777"/>
          </a:xfrm>
          <a:prstGeom prst="rect">
            <a:avLst/>
          </a:prstGeom>
        </p:spPr>
        <p:txBody>
          <a:bodyPr spcFirstLastPara="1" wrap="square" lIns="91425" tIns="91425" rIns="91425" bIns="91425" anchor="t" anchorCtr="0">
            <a:noAutofit/>
          </a:bodyPr>
          <a:lstStyle/>
          <a:p>
            <a:pPr indent="0">
              <a:buNone/>
            </a:pPr>
            <a:r>
              <a:rPr lang="en-GB" sz="2000" b="1" dirty="0">
                <a:solidFill>
                  <a:srgbClr val="333333"/>
                </a:solidFill>
                <a:latin typeface="Geo Sans Light NWEA" panose="02000603020000020003" pitchFamily="2" charset="0"/>
              </a:rPr>
              <a:t>savagely (s-</a:t>
            </a:r>
            <a:r>
              <a:rPr lang="en-GB" sz="2000" b="1" dirty="0" err="1">
                <a:solidFill>
                  <a:srgbClr val="333333"/>
                </a:solidFill>
                <a:latin typeface="Geo Sans Light NWEA" panose="02000603020000020003" pitchFamily="2" charset="0"/>
              </a:rPr>
              <a:t>a-v</a:t>
            </a:r>
            <a:r>
              <a:rPr lang="en-GB" sz="2000" b="1" dirty="0">
                <a:solidFill>
                  <a:srgbClr val="333333"/>
                </a:solidFill>
                <a:latin typeface="Geo Sans Light NWEA" panose="02000603020000020003" pitchFamily="2" charset="0"/>
              </a:rPr>
              <a:t>-a-</a:t>
            </a:r>
            <a:r>
              <a:rPr lang="en-GB" sz="2000" b="1" dirty="0" err="1">
                <a:solidFill>
                  <a:srgbClr val="333333"/>
                </a:solidFill>
                <a:latin typeface="Geo Sans Light NWEA" panose="02000603020000020003" pitchFamily="2" charset="0"/>
              </a:rPr>
              <a:t>ge</a:t>
            </a:r>
            <a:r>
              <a:rPr lang="en-GB" sz="2000" b="1" dirty="0">
                <a:solidFill>
                  <a:srgbClr val="333333"/>
                </a:solidFill>
                <a:latin typeface="Geo Sans Light NWEA" panose="02000603020000020003" pitchFamily="2" charset="0"/>
              </a:rPr>
              <a:t>-</a:t>
            </a:r>
            <a:r>
              <a:rPr lang="en-GB" sz="2000" b="1" dirty="0" err="1">
                <a:solidFill>
                  <a:srgbClr val="333333"/>
                </a:solidFill>
                <a:latin typeface="Geo Sans Light NWEA" panose="02000603020000020003" pitchFamily="2" charset="0"/>
              </a:rPr>
              <a:t>ly</a:t>
            </a:r>
            <a:r>
              <a:rPr lang="en-GB" sz="2000" b="1" dirty="0">
                <a:solidFill>
                  <a:srgbClr val="333333"/>
                </a:solidFill>
                <a:latin typeface="Geo Sans Light NWEA" panose="02000603020000020003" pitchFamily="2" charset="0"/>
              </a:rPr>
              <a:t>)</a:t>
            </a:r>
            <a:endParaRPr sz="2000" dirty="0">
              <a:solidFill>
                <a:srgbClr val="333333"/>
              </a:solidFill>
              <a:latin typeface="Geo Sans Light NWEA" panose="02000603020000020003" pitchFamily="2" charset="0"/>
            </a:endParaRPr>
          </a:p>
        </p:txBody>
      </p:sp>
      <p:sp>
        <p:nvSpPr>
          <p:cNvPr id="13" name="Rectangle 12">
            <a:extLst>
              <a:ext uri="{FF2B5EF4-FFF2-40B4-BE49-F238E27FC236}">
                <a16:creationId xmlns:a16="http://schemas.microsoft.com/office/drawing/2014/main" id="{03D14BE5-95A7-425C-B88A-6CBB530537E6}"/>
              </a:ext>
            </a:extLst>
          </p:cNvPr>
          <p:cNvSpPr/>
          <p:nvPr/>
        </p:nvSpPr>
        <p:spPr>
          <a:xfrm>
            <a:off x="415420" y="3889762"/>
            <a:ext cx="2456122" cy="400110"/>
          </a:xfrm>
          <a:prstGeom prst="rect">
            <a:avLst/>
          </a:prstGeom>
        </p:spPr>
        <p:txBody>
          <a:bodyPr wrap="none">
            <a:spAutoFit/>
          </a:bodyPr>
          <a:lstStyle/>
          <a:p>
            <a:pPr marL="742950" indent="-285750"/>
            <a:r>
              <a:rPr lang="en-GB" sz="2000" b="1" dirty="0">
                <a:solidFill>
                  <a:srgbClr val="333333"/>
                </a:solidFill>
                <a:latin typeface="Geo Sans Light NWEA" panose="02000603020000020003" pitchFamily="2" charset="0"/>
              </a:rPr>
              <a:t>snarly (s-n-</a:t>
            </a:r>
            <a:r>
              <a:rPr lang="en-GB" sz="2000" b="1" dirty="0" err="1">
                <a:solidFill>
                  <a:srgbClr val="333333"/>
                </a:solidFill>
                <a:latin typeface="Geo Sans Light NWEA" panose="02000603020000020003" pitchFamily="2" charset="0"/>
              </a:rPr>
              <a:t>ar</a:t>
            </a:r>
            <a:r>
              <a:rPr lang="en-GB" sz="2000" b="1" dirty="0">
                <a:solidFill>
                  <a:srgbClr val="333333"/>
                </a:solidFill>
                <a:latin typeface="Geo Sans Light NWEA" panose="02000603020000020003" pitchFamily="2" charset="0"/>
              </a:rPr>
              <a:t>-l-y) </a:t>
            </a:r>
          </a:p>
        </p:txBody>
      </p:sp>
      <p:sp>
        <p:nvSpPr>
          <p:cNvPr id="16" name="Rectangle 15">
            <a:extLst>
              <a:ext uri="{FF2B5EF4-FFF2-40B4-BE49-F238E27FC236}">
                <a16:creationId xmlns:a16="http://schemas.microsoft.com/office/drawing/2014/main" id="{10E36962-3A87-4BE3-B107-9214DFD5D8CD}"/>
              </a:ext>
            </a:extLst>
          </p:cNvPr>
          <p:cNvSpPr/>
          <p:nvPr/>
        </p:nvSpPr>
        <p:spPr>
          <a:xfrm>
            <a:off x="3158026" y="2389445"/>
            <a:ext cx="2045753" cy="400110"/>
          </a:xfrm>
          <a:prstGeom prst="rect">
            <a:avLst/>
          </a:prstGeom>
        </p:spPr>
        <p:txBody>
          <a:bodyPr wrap="none">
            <a:spAutoFit/>
          </a:bodyPr>
          <a:lstStyle/>
          <a:p>
            <a:pPr marL="742950" indent="-285750"/>
            <a:r>
              <a:rPr lang="en-GB" sz="2000" b="1" dirty="0">
                <a:solidFill>
                  <a:srgbClr val="333333"/>
                </a:solidFill>
                <a:latin typeface="Geo Sans Light NWEA" panose="02000603020000020003" pitchFamily="2" charset="0"/>
              </a:rPr>
              <a:t>gong (g-o-ng)</a:t>
            </a:r>
          </a:p>
        </p:txBody>
      </p:sp>
      <p:sp>
        <p:nvSpPr>
          <p:cNvPr id="18" name="Rectangle 17">
            <a:extLst>
              <a:ext uri="{FF2B5EF4-FFF2-40B4-BE49-F238E27FC236}">
                <a16:creationId xmlns:a16="http://schemas.microsoft.com/office/drawing/2014/main" id="{2D6F7A36-1082-40DA-AFB7-47974EBA61EE}"/>
              </a:ext>
            </a:extLst>
          </p:cNvPr>
          <p:cNvSpPr/>
          <p:nvPr/>
        </p:nvSpPr>
        <p:spPr>
          <a:xfrm>
            <a:off x="5427049" y="2421287"/>
            <a:ext cx="3161443" cy="400110"/>
          </a:xfrm>
          <a:prstGeom prst="rect">
            <a:avLst/>
          </a:prstGeom>
        </p:spPr>
        <p:txBody>
          <a:bodyPr wrap="none">
            <a:spAutoFit/>
          </a:bodyPr>
          <a:lstStyle/>
          <a:p>
            <a:pPr marL="742950" indent="-285750"/>
            <a:r>
              <a:rPr lang="en-GB" sz="2000" b="1" dirty="0">
                <a:solidFill>
                  <a:srgbClr val="333333"/>
                </a:solidFill>
                <a:latin typeface="Geo Sans Light NWEA" panose="02000603020000020003" pitchFamily="2" charset="0"/>
              </a:rPr>
              <a:t>haunches (h-au-n-</a:t>
            </a:r>
            <a:r>
              <a:rPr lang="en-GB" sz="2000" b="1" dirty="0" err="1">
                <a:solidFill>
                  <a:srgbClr val="333333"/>
                </a:solidFill>
                <a:latin typeface="Geo Sans Light NWEA" panose="02000603020000020003" pitchFamily="2" charset="0"/>
              </a:rPr>
              <a:t>ch</a:t>
            </a:r>
            <a:r>
              <a:rPr lang="en-GB" sz="2000" b="1" dirty="0">
                <a:solidFill>
                  <a:srgbClr val="333333"/>
                </a:solidFill>
                <a:latin typeface="Geo Sans Light NWEA" panose="02000603020000020003" pitchFamily="2" charset="0"/>
              </a:rPr>
              <a:t>-e-s)</a:t>
            </a:r>
          </a:p>
        </p:txBody>
      </p:sp>
      <p:sp>
        <p:nvSpPr>
          <p:cNvPr id="19" name="Rectangle 18">
            <a:extLst>
              <a:ext uri="{FF2B5EF4-FFF2-40B4-BE49-F238E27FC236}">
                <a16:creationId xmlns:a16="http://schemas.microsoft.com/office/drawing/2014/main" id="{747953F5-3F38-495B-88A8-764950502CC7}"/>
              </a:ext>
            </a:extLst>
          </p:cNvPr>
          <p:cNvSpPr/>
          <p:nvPr/>
        </p:nvSpPr>
        <p:spPr>
          <a:xfrm>
            <a:off x="6042888" y="4359378"/>
            <a:ext cx="2251083" cy="400110"/>
          </a:xfrm>
          <a:prstGeom prst="rect">
            <a:avLst/>
          </a:prstGeom>
        </p:spPr>
        <p:txBody>
          <a:bodyPr wrap="square">
            <a:spAutoFit/>
          </a:bodyPr>
          <a:lstStyle/>
          <a:p>
            <a:pPr marL="742950" indent="-285750"/>
            <a:r>
              <a:rPr lang="en-GB" sz="2000" b="1" dirty="0">
                <a:solidFill>
                  <a:srgbClr val="333333"/>
                </a:solidFill>
                <a:latin typeface="Geo Sans Light NWEA" panose="02000603020000020003" pitchFamily="2" charset="0"/>
              </a:rPr>
              <a:t>jaws (j-aw-s) </a:t>
            </a:r>
          </a:p>
        </p:txBody>
      </p:sp>
      <p:pic>
        <p:nvPicPr>
          <p:cNvPr id="2050" name="Picture 2" descr="Labradoodle, Dog, Labrador, Muzzle">
            <a:extLst>
              <a:ext uri="{FF2B5EF4-FFF2-40B4-BE49-F238E27FC236}">
                <a16:creationId xmlns:a16="http://schemas.microsoft.com/office/drawing/2014/main" id="{DBFBB466-EAEE-4122-8B84-FA0A96D91C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1878" y="1906449"/>
            <a:ext cx="1216342" cy="18298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52" name="Picture 4" descr="Gong, Music, Metal, Sound, Instrument, Antique, Tones">
            <a:extLst>
              <a:ext uri="{FF2B5EF4-FFF2-40B4-BE49-F238E27FC236}">
                <a16:creationId xmlns:a16="http://schemas.microsoft.com/office/drawing/2014/main" id="{9A9F5CE1-0CF8-40A0-95C4-E735A45902C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9510" y="800133"/>
            <a:ext cx="1672921" cy="167292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Wolf, Yawn, Mouth, Fangs, Predator, Jaw">
            <a:extLst>
              <a:ext uri="{FF2B5EF4-FFF2-40B4-BE49-F238E27FC236}">
                <a16:creationId xmlns:a16="http://schemas.microsoft.com/office/drawing/2014/main" id="{68480471-A99C-42E1-B7B1-5A9104C40D6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2517" y="3054639"/>
            <a:ext cx="1876097" cy="12486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54" name="Picture 6" descr="Wolf, Zoo, Wildlife, Closeup, Wolf, Wolf">
            <a:extLst>
              <a:ext uri="{FF2B5EF4-FFF2-40B4-BE49-F238E27FC236}">
                <a16:creationId xmlns:a16="http://schemas.microsoft.com/office/drawing/2014/main" id="{7F7F62F6-AA2C-452D-A002-C0E5376FE183}"/>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7709" t="24445" r="40881" b="19051"/>
          <a:stretch/>
        </p:blipFill>
        <p:spPr bwMode="auto">
          <a:xfrm>
            <a:off x="6517795" y="1081160"/>
            <a:ext cx="1404327" cy="13082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B67C9505-B90B-43BA-917E-3BFD77568472}"/>
              </a:ext>
            </a:extLst>
          </p:cNvPr>
          <p:cNvSpPr/>
          <p:nvPr/>
        </p:nvSpPr>
        <p:spPr>
          <a:xfrm>
            <a:off x="6496477" y="939805"/>
            <a:ext cx="842473" cy="12482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6" name="Picture 8">
            <a:extLst>
              <a:ext uri="{FF2B5EF4-FFF2-40B4-BE49-F238E27FC236}">
                <a16:creationId xmlns:a16="http://schemas.microsoft.com/office/drawing/2014/main" id="{1CE575B3-008A-4C41-A817-917790FE83B7}"/>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39275" t="49162" r="23430" b="12465"/>
          <a:stretch/>
        </p:blipFill>
        <p:spPr bwMode="auto">
          <a:xfrm>
            <a:off x="3373445" y="2871910"/>
            <a:ext cx="2282361" cy="12814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67BC378-91B7-4E94-B6FE-C8E86D22BF86}"/>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35E66EDA-2EB0-46D0-8E42-74365A845039}"/>
              </a:ext>
            </a:extLst>
          </p:cNvPr>
          <p:cNvSpPr/>
          <p:nvPr/>
        </p:nvSpPr>
        <p:spPr>
          <a:xfrm>
            <a:off x="2525231" y="384012"/>
            <a:ext cx="4476307" cy="499730"/>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Pre-vocabulary</a:t>
            </a:r>
          </a:p>
        </p:txBody>
      </p:sp>
      <p:pic>
        <p:nvPicPr>
          <p:cNvPr id="3074" name="Picture 2" descr="Owl, Book, Animal, Literature, Studying">
            <a:extLst>
              <a:ext uri="{FF2B5EF4-FFF2-40B4-BE49-F238E27FC236}">
                <a16:creationId xmlns:a16="http://schemas.microsoft.com/office/drawing/2014/main" id="{B1860295-C9D5-44FF-B8E3-37C3D0FDD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103" y="389012"/>
            <a:ext cx="1201420" cy="113297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3AA9DB9-2584-414A-AACC-F75ED97308DE}"/>
              </a:ext>
            </a:extLst>
          </p:cNvPr>
          <p:cNvPicPr>
            <a:picLocks noChangeAspect="1"/>
          </p:cNvPicPr>
          <p:nvPr/>
        </p:nvPicPr>
        <p:blipFill>
          <a:blip r:embed="rId4">
            <a:alphaModFix/>
          </a:blip>
          <a:stretch>
            <a:fillRect/>
          </a:stretch>
        </p:blipFill>
        <p:spPr>
          <a:xfrm>
            <a:off x="8293971" y="4400746"/>
            <a:ext cx="517792" cy="517792"/>
          </a:xfrm>
          <a:prstGeom prst="rect">
            <a:avLst/>
          </a:prstGeom>
        </p:spPr>
      </p:pic>
      <p:sp>
        <p:nvSpPr>
          <p:cNvPr id="20" name="Google Shape;67;p15">
            <a:extLst>
              <a:ext uri="{FF2B5EF4-FFF2-40B4-BE49-F238E27FC236}">
                <a16:creationId xmlns:a16="http://schemas.microsoft.com/office/drawing/2014/main" id="{486706E0-D330-42C7-800D-BA017EB5617A}"/>
              </a:ext>
            </a:extLst>
          </p:cNvPr>
          <p:cNvSpPr txBox="1">
            <a:spLocks noGrp="1"/>
          </p:cNvSpPr>
          <p:nvPr>
            <p:ph type="body" idx="1"/>
          </p:nvPr>
        </p:nvSpPr>
        <p:spPr>
          <a:xfrm>
            <a:off x="1063256" y="1633870"/>
            <a:ext cx="7859039" cy="3214577"/>
          </a:xfrm>
          <a:prstGeom prst="rect">
            <a:avLst/>
          </a:prstGeom>
        </p:spPr>
        <p:txBody>
          <a:bodyPr spcFirstLastPara="1" wrap="square" lIns="91425" tIns="91425" rIns="91425" bIns="91425" anchor="t" anchorCtr="0">
            <a:noAutofit/>
          </a:bodyPr>
          <a:lstStyle/>
          <a:p>
            <a:pPr marL="742950" indent="-285750"/>
            <a:r>
              <a:rPr lang="en-GB" b="1" dirty="0">
                <a:solidFill>
                  <a:srgbClr val="333333"/>
                </a:solidFill>
              </a:rPr>
              <a:t>unsportsmanlike (u-n-s-p-or-t-s-m-a-n-l-</a:t>
            </a:r>
            <a:r>
              <a:rPr lang="en-GB" b="1" u="sng" dirty="0" err="1">
                <a:solidFill>
                  <a:srgbClr val="333333"/>
                </a:solidFill>
              </a:rPr>
              <a:t>i</a:t>
            </a:r>
            <a:r>
              <a:rPr lang="en-GB" b="1" dirty="0" err="1">
                <a:solidFill>
                  <a:srgbClr val="333333"/>
                </a:solidFill>
              </a:rPr>
              <a:t>k</a:t>
            </a:r>
            <a:r>
              <a:rPr lang="en-GB" b="1" u="sng" dirty="0" err="1">
                <a:solidFill>
                  <a:srgbClr val="333333"/>
                </a:solidFill>
              </a:rPr>
              <a:t>e</a:t>
            </a:r>
            <a:r>
              <a:rPr lang="en-GB" b="1" dirty="0">
                <a:solidFill>
                  <a:srgbClr val="333333"/>
                </a:solidFill>
              </a:rPr>
              <a:t>) </a:t>
            </a:r>
          </a:p>
          <a:p>
            <a:pPr indent="0">
              <a:buNone/>
            </a:pPr>
            <a:r>
              <a:rPr lang="en-GB" i="1" dirty="0">
                <a:solidFill>
                  <a:srgbClr val="333333"/>
                </a:solidFill>
              </a:rPr>
              <a:t>(not behaving as a good sportsman)</a:t>
            </a:r>
          </a:p>
          <a:p>
            <a:pPr marL="742950" indent="-285750"/>
            <a:endParaRPr lang="en-GB" i="1" dirty="0">
              <a:solidFill>
                <a:srgbClr val="333333"/>
              </a:solidFill>
            </a:endParaRPr>
          </a:p>
          <a:p>
            <a:pPr marL="742950" indent="-285750"/>
            <a:r>
              <a:rPr lang="en-GB" b="1" dirty="0">
                <a:solidFill>
                  <a:srgbClr val="333333"/>
                </a:solidFill>
              </a:rPr>
              <a:t>accustomed (a-cc-u-s-t-o-m-ed) </a:t>
            </a:r>
            <a:r>
              <a:rPr lang="en-GB" i="1" dirty="0">
                <a:solidFill>
                  <a:srgbClr val="333333"/>
                </a:solidFill>
              </a:rPr>
              <a:t>(getting used to something)</a:t>
            </a:r>
          </a:p>
          <a:p>
            <a:pPr indent="0">
              <a:buNone/>
            </a:pPr>
            <a:endParaRPr lang="en-GB" i="1" dirty="0">
              <a:solidFill>
                <a:srgbClr val="333333"/>
              </a:solidFill>
            </a:endParaRPr>
          </a:p>
          <a:p>
            <a:pPr marL="742950" indent="-285750"/>
            <a:r>
              <a:rPr lang="en-GB" b="1" dirty="0">
                <a:solidFill>
                  <a:srgbClr val="333333"/>
                </a:solidFill>
              </a:rPr>
              <a:t>necessary (n-e-c-e-ss-a-r-y) </a:t>
            </a:r>
            <a:r>
              <a:rPr lang="en-GB" i="1" dirty="0">
                <a:solidFill>
                  <a:srgbClr val="333333"/>
                </a:solidFill>
              </a:rPr>
              <a:t>(something you have to do)</a:t>
            </a:r>
          </a:p>
          <a:p>
            <a:pPr marL="742950" indent="-285750"/>
            <a:endParaRPr lang="en-GB" i="1" dirty="0">
              <a:solidFill>
                <a:srgbClr val="333333"/>
              </a:solidFill>
            </a:endParaRPr>
          </a:p>
          <a:p>
            <a:pPr marL="742950" indent="-285750"/>
            <a:r>
              <a:rPr lang="en-GB" b="1" dirty="0">
                <a:solidFill>
                  <a:srgbClr val="333333"/>
                </a:solidFill>
              </a:rPr>
              <a:t>boast (b-</a:t>
            </a:r>
            <a:r>
              <a:rPr lang="en-GB" b="1" dirty="0" err="1">
                <a:solidFill>
                  <a:srgbClr val="333333"/>
                </a:solidFill>
              </a:rPr>
              <a:t>oa</a:t>
            </a:r>
            <a:r>
              <a:rPr lang="en-GB" b="1" dirty="0">
                <a:solidFill>
                  <a:srgbClr val="333333"/>
                </a:solidFill>
              </a:rPr>
              <a:t>-s-t) </a:t>
            </a:r>
            <a:r>
              <a:rPr lang="en-GB" i="1" dirty="0">
                <a:solidFill>
                  <a:srgbClr val="333333"/>
                </a:solidFill>
              </a:rPr>
              <a:t>(being arrogant and saying how good you are)</a:t>
            </a:r>
          </a:p>
          <a:p>
            <a:pPr indent="0">
              <a:buNone/>
            </a:pPr>
            <a:endParaRPr lang="en-GB" i="1" dirty="0">
              <a:solidFill>
                <a:srgbClr val="333333"/>
              </a:solidFill>
            </a:endParaRPr>
          </a:p>
          <a:p>
            <a:pPr marL="742950" indent="-285750"/>
            <a:endParaRPr lang="en-GB" i="1" dirty="0">
              <a:solidFill>
                <a:srgbClr val="333333"/>
              </a:solidFill>
            </a:endParaRPr>
          </a:p>
          <a:p>
            <a:pPr marL="742950" indent="-285750"/>
            <a:endParaRPr lang="en-GB" i="1" dirty="0">
              <a:solidFill>
                <a:srgbClr val="333333"/>
              </a:solidFill>
            </a:endParaRPr>
          </a:p>
          <a:p>
            <a:pPr marL="742950" indent="-285750"/>
            <a:endParaRPr lang="en-GB" i="1" dirty="0">
              <a:solidFill>
                <a:srgbClr val="333333"/>
              </a:solidFill>
            </a:endParaRPr>
          </a:p>
        </p:txBody>
      </p:sp>
    </p:spTree>
    <p:extLst>
      <p:ext uri="{BB962C8B-B14F-4D97-AF65-F5344CB8AC3E}">
        <p14:creationId xmlns:p14="http://schemas.microsoft.com/office/powerpoint/2010/main" val="1140564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892F9D03-0536-4AFA-9EA5-47AE4C6EFCDB}"/>
              </a:ext>
            </a:extLst>
          </p:cNvPr>
          <p:cNvSpPr/>
          <p:nvPr/>
        </p:nvSpPr>
        <p:spPr>
          <a:xfrm>
            <a:off x="332236" y="223568"/>
            <a:ext cx="8479527" cy="4638907"/>
          </a:xfrm>
          <a:prstGeom prst="roundRect">
            <a:avLst/>
          </a:prstGeom>
          <a:solidFill>
            <a:srgbClr val="FFF2CC">
              <a:alpha val="97000"/>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Rounded Corners 7">
            <a:extLst>
              <a:ext uri="{FF2B5EF4-FFF2-40B4-BE49-F238E27FC236}">
                <a16:creationId xmlns:a16="http://schemas.microsoft.com/office/drawing/2014/main" id="{33B690E5-8CFD-423B-83E2-F6358744DBE9}"/>
              </a:ext>
            </a:extLst>
          </p:cNvPr>
          <p:cNvSpPr/>
          <p:nvPr/>
        </p:nvSpPr>
        <p:spPr>
          <a:xfrm>
            <a:off x="2197985" y="380443"/>
            <a:ext cx="4476307" cy="499730"/>
          </a:xfrm>
          <a:prstGeom prst="roundRect">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solidFill>
                  <a:schemeClr val="tx1"/>
                </a:solidFill>
                <a:latin typeface="Geo Sans Light NWEA" panose="02000603020000020003" pitchFamily="2" charset="0"/>
              </a:rPr>
              <a:t>Read and discuss the Prologue</a:t>
            </a:r>
          </a:p>
        </p:txBody>
      </p:sp>
      <p:pic>
        <p:nvPicPr>
          <p:cNvPr id="9" name="Picture 8">
            <a:extLst>
              <a:ext uri="{FF2B5EF4-FFF2-40B4-BE49-F238E27FC236}">
                <a16:creationId xmlns:a16="http://schemas.microsoft.com/office/drawing/2014/main" id="{B2671B2D-5CC8-4716-9B4E-EE1DF53F5D86}"/>
              </a:ext>
            </a:extLst>
          </p:cNvPr>
          <p:cNvPicPr>
            <a:picLocks noChangeAspect="1"/>
          </p:cNvPicPr>
          <p:nvPr/>
        </p:nvPicPr>
        <p:blipFill>
          <a:blip r:embed="rId3">
            <a:alphaModFix/>
          </a:blip>
          <a:stretch>
            <a:fillRect/>
          </a:stretch>
        </p:blipFill>
        <p:spPr>
          <a:xfrm>
            <a:off x="8293971" y="4400746"/>
            <a:ext cx="517792" cy="517792"/>
          </a:xfrm>
          <a:prstGeom prst="rect">
            <a:avLst/>
          </a:prstGeom>
        </p:spPr>
      </p:pic>
      <p:sp>
        <p:nvSpPr>
          <p:cNvPr id="11" name="Google Shape;67;p15">
            <a:extLst>
              <a:ext uri="{FF2B5EF4-FFF2-40B4-BE49-F238E27FC236}">
                <a16:creationId xmlns:a16="http://schemas.microsoft.com/office/drawing/2014/main" id="{950B8155-EA67-4EBC-9E4A-24BC7D7E83F3}"/>
              </a:ext>
            </a:extLst>
          </p:cNvPr>
          <p:cNvSpPr txBox="1">
            <a:spLocks noGrp="1"/>
          </p:cNvSpPr>
          <p:nvPr>
            <p:ph type="body" idx="1"/>
          </p:nvPr>
        </p:nvSpPr>
        <p:spPr>
          <a:xfrm>
            <a:off x="332236" y="1190238"/>
            <a:ext cx="7859039" cy="2989876"/>
          </a:xfrm>
          <a:prstGeom prst="rect">
            <a:avLst/>
          </a:prstGeom>
        </p:spPr>
        <p:txBody>
          <a:bodyPr spcFirstLastPara="1" wrap="square" lIns="91425" tIns="91425" rIns="91425" bIns="91425" anchor="t" anchorCtr="0">
            <a:noAutofit/>
          </a:bodyPr>
          <a:lstStyle/>
          <a:p>
            <a:pPr indent="0" algn="ctr">
              <a:buNone/>
            </a:pPr>
            <a:r>
              <a:rPr lang="en-GB" sz="2800" b="1" dirty="0">
                <a:solidFill>
                  <a:srgbClr val="333333"/>
                </a:solidFill>
                <a:latin typeface="Geo Sans Light NWEA" panose="02000603020000020003" pitchFamily="2" charset="0"/>
              </a:rPr>
              <a:t>I will read the text first and model good fluency, speed and expression.</a:t>
            </a:r>
          </a:p>
          <a:p>
            <a:pPr indent="0" algn="ctr">
              <a:buNone/>
            </a:pPr>
            <a:endParaRPr lang="en-GB" sz="2800" b="1" dirty="0">
              <a:solidFill>
                <a:srgbClr val="333333"/>
              </a:solidFill>
              <a:latin typeface="Geo Sans Light NWEA" panose="02000603020000020003" pitchFamily="2" charset="0"/>
            </a:endParaRPr>
          </a:p>
          <a:p>
            <a:pPr indent="0" algn="ctr">
              <a:buNone/>
            </a:pPr>
            <a:endParaRPr lang="en-GB" sz="2800" b="1" dirty="0">
              <a:solidFill>
                <a:srgbClr val="333333"/>
              </a:solidFill>
              <a:latin typeface="Geo Sans Light NWEA" panose="02000603020000020003" pitchFamily="2" charset="0"/>
            </a:endParaRPr>
          </a:p>
          <a:p>
            <a:pPr indent="0" algn="ctr">
              <a:buNone/>
            </a:pPr>
            <a:r>
              <a:rPr lang="en-GB" sz="2800" b="1" dirty="0">
                <a:solidFill>
                  <a:srgbClr val="333333"/>
                </a:solidFill>
                <a:latin typeface="Geo Sans Light NWEA" panose="02000603020000020003" pitchFamily="2" charset="0"/>
              </a:rPr>
              <a:t>Now it’s your turn!</a:t>
            </a:r>
            <a:endParaRPr lang="en-GB" sz="2800" dirty="0">
              <a:solidFill>
                <a:srgbClr val="333333"/>
              </a:solidFill>
              <a:latin typeface="Geo Sans Light NWEA" panose="02000603020000020003" pitchFamily="2" charset="0"/>
            </a:endParaRPr>
          </a:p>
        </p:txBody>
      </p:sp>
    </p:spTree>
    <p:extLst>
      <p:ext uri="{BB962C8B-B14F-4D97-AF65-F5344CB8AC3E}">
        <p14:creationId xmlns:p14="http://schemas.microsoft.com/office/powerpoint/2010/main" val="131992653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1188</TotalTime>
  <Words>957</Words>
  <Application>Microsoft Office PowerPoint</Application>
  <PresentationFormat>On-screen Show (16:9)</PresentationFormat>
  <Paragraphs>156</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Geo Sans Light NWEA</vt:lpstr>
      <vt:lpstr>Rough Draft</vt:lpstr>
      <vt:lpstr>Arial</vt:lpstr>
      <vt:lpstr>Simple Light</vt:lpstr>
      <vt:lpstr>PowerPoint Presentation</vt:lpstr>
      <vt:lpstr>PowerPoint Presentation</vt:lpstr>
      <vt:lpstr>PowerPoint Presentation</vt:lpstr>
      <vt:lpstr>PowerPoint Presentation</vt:lpstr>
      <vt:lpstr>Agenda</vt:lpstr>
      <vt:lpstr>PowerPoint Presentation</vt:lpstr>
      <vt:lpstr>PowerPoint Presentation</vt:lpstr>
      <vt:lpstr>PowerPoint Presentation</vt:lpstr>
      <vt:lpstr>PowerPoint Presentation</vt:lpstr>
      <vt:lpstr>PowerPoint Presentation</vt:lpstr>
      <vt:lpstr>The General Gist</vt:lpstr>
      <vt:lpstr>Discussion Question</vt:lpstr>
      <vt:lpstr>PowerPoint Presentation</vt:lpstr>
      <vt:lpstr>1.) Multiple Choice</vt:lpstr>
      <vt:lpstr>2.) Multiple Choice</vt:lpstr>
      <vt:lpstr>                                            3.) Who said it?  a.) “To begin a night’s hunting with that noise!”   b.) “Aargh!”  c.) “Man!”  d.) “Ah! He is taking his meal with the others. And so this is a man’s cub, Now, was there ever a wolf that could boast of a man’s cub among her children?”  e.) “He is altogether without hair, and I could kill him with a touch of my foot. But see, he looks up and is not afraid.”</vt:lpstr>
      <vt:lpstr>                                            4.) True or False  According to the law of the jungle, animals are allowed to…  1.) hunt other animals. 2.) hunt humans if they are hungry.  3.) hunt humans to train cubs. 4.) hunt humans for sport. 5.) hunt humans anywhere in the jungle.  </vt:lpstr>
      <vt:lpstr>PowerPoint Presentation</vt:lpstr>
      <vt:lpstr>D.I.S.C.O. - Compare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Phoenix</dc:title>
  <dc:creator>Matthew Dix</dc:creator>
  <cp:lastModifiedBy>Matthew Dix</cp:lastModifiedBy>
  <cp:revision>36</cp:revision>
  <dcterms:modified xsi:type="dcterms:W3CDTF">2022-03-04T19:09:46Z</dcterms:modified>
</cp:coreProperties>
</file>