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88" r:id="rId2"/>
    <p:sldId id="289" r:id="rId3"/>
    <p:sldId id="273" r:id="rId4"/>
    <p:sldId id="274" r:id="rId5"/>
    <p:sldId id="264" r:id="rId6"/>
    <p:sldId id="265" r:id="rId7"/>
    <p:sldId id="258" r:id="rId8"/>
    <p:sldId id="266" r:id="rId9"/>
    <p:sldId id="260" r:id="rId10"/>
    <p:sldId id="267" r:id="rId11"/>
    <p:sldId id="259" r:id="rId12"/>
    <p:sldId id="300" r:id="rId13"/>
    <p:sldId id="290" r:id="rId14"/>
    <p:sldId id="291" r:id="rId15"/>
    <p:sldId id="292" r:id="rId16"/>
    <p:sldId id="295" r:id="rId17"/>
    <p:sldId id="301" r:id="rId18"/>
    <p:sldId id="275" r:id="rId19"/>
    <p:sldId id="298" r:id="rId20"/>
    <p:sldId id="287" r:id="rId21"/>
    <p:sldId id="272" r:id="rId22"/>
    <p:sldId id="299" r:id="rId23"/>
  </p:sldIdLst>
  <p:sldSz cx="9144000" cy="5143500" type="screen16x9"/>
  <p:notesSz cx="6858000" cy="9144000"/>
  <p:embeddedFontLst>
    <p:embeddedFont>
      <p:font typeface="Geo Sans Light NWEA" panose="02000603020000020003" pitchFamily="2" charset="0"/>
      <p:regular r:id="rId25"/>
    </p:embeddedFont>
    <p:embeddedFont>
      <p:font typeface="Rough Draft" panose="00000400000000000000" pitchFamily="2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249" autoAdjust="0"/>
  </p:normalViewPr>
  <p:slideViewPr>
    <p:cSldViewPr snapToGrid="0">
      <p:cViewPr varScale="1">
        <p:scale>
          <a:sx n="80" d="100"/>
          <a:sy n="80" d="100"/>
        </p:scale>
        <p:origin x="1122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764ba518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764ba518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622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5693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96298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8857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1085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8501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9116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934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764ba518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764ba518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9265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764ba518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764ba518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913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0197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075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1391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7446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8913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764ba518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764ba518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90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764ba518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764ba518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764ba518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764ba518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0024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4764ba518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4764ba5181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3">
            <a:extLst>
              <a:ext uri="{FF2B5EF4-FFF2-40B4-BE49-F238E27FC236}">
                <a16:creationId xmlns:a16="http://schemas.microsoft.com/office/drawing/2014/main" id="{FFA5B654-BB9E-4A8C-9A6A-FDEC7C551B2B}"/>
              </a:ext>
            </a:extLst>
          </p:cNvPr>
          <p:cNvSpPr txBox="1">
            <a:spLocks/>
          </p:cNvSpPr>
          <p:nvPr/>
        </p:nvSpPr>
        <p:spPr>
          <a:xfrm>
            <a:off x="332236" y="961374"/>
            <a:ext cx="8479527" cy="1818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3200" dirty="0">
                <a:solidFill>
                  <a:schemeClr val="bg1"/>
                </a:solidFill>
                <a:latin typeface="Rough Draft" panose="00000400000000000000" pitchFamily="2" charset="0"/>
              </a:rPr>
              <a:t>Whole Class Reading – UKS2</a:t>
            </a:r>
          </a:p>
          <a:p>
            <a:endParaRPr lang="en-GB" sz="2800" dirty="0">
              <a:solidFill>
                <a:schemeClr val="bg1"/>
              </a:solidFill>
              <a:latin typeface="Rough Draft" panose="00000400000000000000" pitchFamily="2" charset="0"/>
            </a:endParaRPr>
          </a:p>
          <a:p>
            <a:r>
              <a:rPr lang="en-GB" sz="4600" b="1" dirty="0">
                <a:solidFill>
                  <a:schemeClr val="bg1"/>
                </a:solidFill>
                <a:latin typeface="Geo Sans Light NWEA" panose="02000603020000020003" pitchFamily="2" charset="0"/>
              </a:rPr>
              <a:t>Mount Snowdon</a:t>
            </a:r>
          </a:p>
          <a:p>
            <a:r>
              <a:rPr lang="en-GB" sz="4600" b="1" dirty="0">
                <a:solidFill>
                  <a:schemeClr val="bg1"/>
                </a:solidFill>
                <a:latin typeface="Geo Sans Light NWEA" panose="02000603020000020003" pitchFamily="2" charset="0"/>
              </a:rPr>
              <a:t>Information Text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B2BAC0-2CD5-476D-AC37-50F31A4D7A7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00746"/>
            <a:ext cx="517792" cy="517792"/>
          </a:xfrm>
          <a:prstGeom prst="rect">
            <a:avLst/>
          </a:prstGeom>
        </p:spPr>
      </p:pic>
      <p:sp>
        <p:nvSpPr>
          <p:cNvPr id="15" name="Google Shape;54;p13">
            <a:extLst>
              <a:ext uri="{FF2B5EF4-FFF2-40B4-BE49-F238E27FC236}">
                <a16:creationId xmlns:a16="http://schemas.microsoft.com/office/drawing/2014/main" id="{B874C72A-B4BF-49DE-99EF-232D29AB34B6}"/>
              </a:ext>
            </a:extLst>
          </p:cNvPr>
          <p:cNvSpPr txBox="1">
            <a:spLocks/>
          </p:cNvSpPr>
          <p:nvPr/>
        </p:nvSpPr>
        <p:spPr>
          <a:xfrm>
            <a:off x="6083041" y="4811228"/>
            <a:ext cx="3261099" cy="422174"/>
          </a:xfrm>
          <a:prstGeom prst="rect">
            <a:avLst/>
          </a:prstGeom>
          <a:noFill/>
          <a:ln w="28575"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8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www.manicstreetteachers.com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9E68B5C-6446-4F2A-8D22-AE568C08715E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2266411" y="1048699"/>
            <a:ext cx="461117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/>
              <a:t>The General Gist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29389" y="1688246"/>
            <a:ext cx="7952873" cy="26924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AutoNum type="arabicPeriod"/>
            </a:pPr>
            <a:r>
              <a:rPr lang="en-GB" sz="2400" dirty="0">
                <a:solidFill>
                  <a:srgbClr val="333333"/>
                </a:solidFill>
              </a:rPr>
              <a:t>Which country is Mount Snowdon in?</a:t>
            </a:r>
          </a:p>
          <a:p>
            <a:pPr indent="-355600">
              <a:buClr>
                <a:srgbClr val="333333"/>
              </a:buClr>
              <a:buSzPts val="2000"/>
              <a:buFont typeface="Arial"/>
              <a:buAutoNum type="arabicPeriod"/>
            </a:pPr>
            <a:r>
              <a:rPr lang="en-GB" sz="2400" dirty="0">
                <a:solidFill>
                  <a:srgbClr val="333333"/>
                </a:solidFill>
              </a:rPr>
              <a:t>What metals were mined in the 18</a:t>
            </a:r>
            <a:r>
              <a:rPr lang="en-GB" sz="2400" baseline="30000" dirty="0">
                <a:solidFill>
                  <a:srgbClr val="333333"/>
                </a:solidFill>
              </a:rPr>
              <a:t>th</a:t>
            </a:r>
            <a:r>
              <a:rPr lang="en-GB" sz="2400" dirty="0">
                <a:solidFill>
                  <a:srgbClr val="333333"/>
                </a:solidFill>
              </a:rPr>
              <a:t> century?</a:t>
            </a:r>
          </a:p>
          <a:p>
            <a:pPr indent="-355600">
              <a:buClr>
                <a:srgbClr val="333333"/>
              </a:buClr>
              <a:buSzPts val="2000"/>
              <a:buFont typeface="Arial"/>
              <a:buAutoNum type="arabicPeriod"/>
            </a:pPr>
            <a:r>
              <a:rPr lang="en-GB" sz="2400" dirty="0">
                <a:solidFill>
                  <a:srgbClr val="333333"/>
                </a:solidFill>
              </a:rPr>
              <a:t>What birds can be spotted?</a:t>
            </a:r>
            <a:endParaRPr sz="2400" dirty="0">
              <a:solidFill>
                <a:srgbClr val="33333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AutoNum type="arabicPeriod"/>
            </a:pPr>
            <a:r>
              <a:rPr lang="en-GB" sz="2400" dirty="0">
                <a:solidFill>
                  <a:srgbClr val="333333"/>
                </a:solidFill>
              </a:rPr>
              <a:t>What can happen to the weather on Mount Snowdon?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AutoNum type="arabicPeriod"/>
            </a:pPr>
            <a:r>
              <a:rPr lang="en-GB" sz="2400" dirty="0">
                <a:solidFill>
                  <a:srgbClr val="333333"/>
                </a:solidFill>
              </a:rPr>
              <a:t>What must people stay on if they are climbing?</a:t>
            </a:r>
            <a:endParaRPr sz="2400" dirty="0">
              <a:solidFill>
                <a:srgbClr val="333333"/>
              </a:solidFill>
            </a:endParaRPr>
          </a:p>
        </p:txBody>
      </p:sp>
      <p:pic>
        <p:nvPicPr>
          <p:cNvPr id="5" name="Picture 2" descr="Check, Correct, Mark, Choice, Yes, Ok">
            <a:extLst>
              <a:ext uri="{FF2B5EF4-FFF2-40B4-BE49-F238E27FC236}">
                <a16:creationId xmlns:a16="http://schemas.microsoft.com/office/drawing/2014/main" id="{C6F81EE1-72B1-4FA2-BA39-9C0F92ABF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29" y="135939"/>
            <a:ext cx="1199110" cy="119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959057B-439C-43F1-A565-0671A7F6DEE0}"/>
              </a:ext>
            </a:extLst>
          </p:cNvPr>
          <p:cNvSpPr/>
          <p:nvPr/>
        </p:nvSpPr>
        <p:spPr>
          <a:xfrm>
            <a:off x="2333845" y="334775"/>
            <a:ext cx="4476307" cy="4997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Read and discuss the text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A880CC-F19B-4EF3-A86E-B71A6AD0EB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4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E765901-111C-4E01-9CBC-80AA5E8610E7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58" y="864506"/>
            <a:ext cx="5378399" cy="67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Vocabulary Pronunciation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233500" y="2732439"/>
            <a:ext cx="8676583" cy="21904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Say each one </a:t>
            </a:r>
            <a:r>
              <a:rPr lang="en-GB" sz="20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quietly</a:t>
            </a:r>
          </a:p>
          <a:p>
            <a:pPr marL="0" lvl="0" indent="0" algn="ctr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Say each one in </a:t>
            </a:r>
            <a:r>
              <a:rPr lang="en-GB" sz="20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whilst pretending to climb a mountain</a:t>
            </a:r>
            <a:endParaRPr lang="en-GB" sz="2000" b="1" i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Say each one as a </a:t>
            </a:r>
            <a:r>
              <a:rPr lang="en-GB" sz="20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robot, </a:t>
            </a:r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clapping out each syllable.</a:t>
            </a:r>
          </a:p>
          <a:p>
            <a:pPr marL="0" lvl="0" indent="0" algn="ctr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GB" sz="2000" b="1" dirty="0">
              <a:solidFill>
                <a:schemeClr val="tx1"/>
              </a:solidFill>
            </a:endParaRPr>
          </a:p>
          <a:p>
            <a:pPr marL="0" lvl="0" indent="0" algn="ctr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What common errors might we see linked to the way they are spelled?</a:t>
            </a:r>
            <a:endParaRPr sz="24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5" y="353691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6445BD9-FEEB-41B8-99A2-8010C1DDE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26" y="385014"/>
            <a:ext cx="1250636" cy="117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923322-C693-4503-B5D4-75E8A224E59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5CA12EF-4744-996D-E168-179DB92DE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612678"/>
              </p:ext>
            </p:extLst>
          </p:nvPr>
        </p:nvGraphicFramePr>
        <p:xfrm>
          <a:off x="1611165" y="1619919"/>
          <a:ext cx="6091783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9298">
                  <a:extLst>
                    <a:ext uri="{9D8B030D-6E8A-4147-A177-3AD203B41FA5}">
                      <a16:colId xmlns:a16="http://schemas.microsoft.com/office/drawing/2014/main" val="2151201635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3794126231"/>
                    </a:ext>
                  </a:extLst>
                </a:gridCol>
                <a:gridCol w="1639229">
                  <a:extLst>
                    <a:ext uri="{9D8B030D-6E8A-4147-A177-3AD203B41FA5}">
                      <a16:colId xmlns:a16="http://schemas.microsoft.com/office/drawing/2014/main" val="465115791"/>
                    </a:ext>
                  </a:extLst>
                </a:gridCol>
                <a:gridCol w="513851">
                  <a:extLst>
                    <a:ext uri="{9D8B030D-6E8A-4147-A177-3AD203B41FA5}">
                      <a16:colId xmlns:a16="http://schemas.microsoft.com/office/drawing/2014/main" val="3534241041"/>
                    </a:ext>
                  </a:extLst>
                </a:gridCol>
                <a:gridCol w="1628284">
                  <a:extLst>
                    <a:ext uri="{9D8B030D-6E8A-4147-A177-3AD203B41FA5}">
                      <a16:colId xmlns:a16="http://schemas.microsoft.com/office/drawing/2014/main" val="2260971221"/>
                    </a:ext>
                  </a:extLst>
                </a:gridCol>
                <a:gridCol w="492770">
                  <a:extLst>
                    <a:ext uri="{9D8B030D-6E8A-4147-A177-3AD203B41FA5}">
                      <a16:colId xmlns:a16="http://schemas.microsoft.com/office/drawing/2014/main" val="1784333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picturesque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solidified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plethora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954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imperative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relish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zenith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40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precipitous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vista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exertion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5946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061D9BD-7459-4863-875D-C2D99E5D11DC}"/>
              </a:ext>
            </a:extLst>
          </p:cNvPr>
          <p:cNvSpPr/>
          <p:nvPr/>
        </p:nvSpPr>
        <p:spPr>
          <a:xfrm>
            <a:off x="352772" y="2522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58" y="959624"/>
            <a:ext cx="5378399" cy="67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Context Clues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738131" y="1631747"/>
            <a:ext cx="7667740" cy="3291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l">
              <a:buNone/>
            </a:pPr>
            <a:r>
              <a:rPr lang="en-US" sz="1700" b="0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Let’s try and work out the meaning of some of these words by using clues in the text. </a:t>
            </a:r>
          </a:p>
          <a:p>
            <a:endParaRPr lang="en-GB" sz="1800" b="0" i="0" u="none" strike="noStrike" baseline="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What is the word class? </a:t>
            </a: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Look for any synonyms used </a:t>
            </a: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Look for any antonyms used </a:t>
            </a: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Replace the word with something else </a:t>
            </a: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Look at the root of the word and any pre-fixes or suffixes </a:t>
            </a:r>
          </a:p>
          <a:p>
            <a:r>
              <a:rPr lang="en-US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Which ones is it not? </a:t>
            </a:r>
          </a:p>
          <a:p>
            <a:pPr marL="114300" indent="0">
              <a:buNone/>
            </a:pPr>
            <a:r>
              <a:rPr lang="en-GB" sz="1800" b="0" i="0" u="none" strike="noStrike" baseline="0" dirty="0">
                <a:solidFill>
                  <a:schemeClr val="tx1"/>
                </a:solidFill>
                <a:latin typeface="Geo Sans Light NWEA" panose="02000603020000020003" pitchFamily="2" charset="0"/>
              </a:rPr>
              <a:t>	</a:t>
            </a:r>
          </a:p>
          <a:p>
            <a:pPr marL="114300" indent="0" algn="l">
              <a:buNone/>
            </a:pPr>
            <a:endParaRPr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5" y="442292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B8C0060-45AB-47E1-9C2F-DDC7B352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D89087-E5B5-4996-B359-B2E805E00E9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4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839F84-EF4A-4FB0-85E3-E9C94E6637EF}"/>
              </a:ext>
            </a:extLst>
          </p:cNvPr>
          <p:cNvSpPr/>
          <p:nvPr/>
        </p:nvSpPr>
        <p:spPr>
          <a:xfrm>
            <a:off x="352772" y="2522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60" y="870331"/>
            <a:ext cx="5378399" cy="6197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Context Clues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727113" y="1355949"/>
            <a:ext cx="7788926" cy="35669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ctr">
              <a:buNone/>
            </a:pPr>
            <a:r>
              <a:rPr lang="en-US" sz="155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Let’s do a question as a class first. Find the word.  Read the sentence (consider reading the sentence before, during and after). Look at the o</a:t>
            </a:r>
            <a:r>
              <a:rPr lang="en-US" sz="155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ptions and go through the tips below. </a:t>
            </a:r>
            <a:endParaRPr lang="en-US" sz="1550" b="1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 algn="ctr">
              <a:buNone/>
            </a:pPr>
            <a:endParaRPr lang="en-US" sz="4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 algn="ctr">
              <a:buNone/>
            </a:pPr>
            <a:endParaRPr lang="en-US" sz="4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1a.) What is the meaning of the word </a:t>
            </a:r>
            <a:r>
              <a:rPr lang="en-US" sz="1700" b="1" i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picturesque</a:t>
            </a: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?</a:t>
            </a:r>
          </a:p>
          <a:p>
            <a:pPr marL="114300" indent="0">
              <a:buNone/>
            </a:pPr>
            <a:endParaRPr lang="en-GB" sz="4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</a:t>
            </a: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unattractive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unbelievable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</a:t>
            </a: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a painting in a frame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visually attractive</a:t>
            </a: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1b.) What were the clues that helped?</a:t>
            </a:r>
            <a:endParaRPr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5" y="404461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ACA5B03-E547-4B8B-905A-107254842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58CD4F-2E99-46DF-8305-4736B611515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39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06FB887-07B7-4A08-8A2F-AB4573DC291F}"/>
              </a:ext>
            </a:extLst>
          </p:cNvPr>
          <p:cNvSpPr/>
          <p:nvPr/>
        </p:nvSpPr>
        <p:spPr>
          <a:xfrm>
            <a:off x="352772" y="2522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57" y="818363"/>
            <a:ext cx="5378399" cy="67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Context Clues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694063" y="1318093"/>
            <a:ext cx="7821976" cy="28328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ctr">
              <a:buNone/>
            </a:pPr>
            <a:r>
              <a:rPr lang="en-US" sz="1700" dirty="0">
                <a:solidFill>
                  <a:schemeClr val="tx1"/>
                </a:solidFill>
                <a:latin typeface="Geo Sans Light NWEA" panose="02000603020000020003" pitchFamily="2" charset="0"/>
              </a:rPr>
              <a:t>Discuss and complete this question in pairs.</a:t>
            </a: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2a</a:t>
            </a: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.) What is the meaning of the word </a:t>
            </a:r>
            <a:r>
              <a:rPr lang="en-GB" sz="1700" b="1" i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solidified?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turned from liquid into gas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turned from gas into liquid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turned from solid into liquid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turned from liquid into solid</a:t>
            </a: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4" y="389007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7D09F6-A70A-4E00-9132-22D90A57598B}"/>
              </a:ext>
            </a:extLst>
          </p:cNvPr>
          <p:cNvSpPr txBox="1"/>
          <p:nvPr/>
        </p:nvSpPr>
        <p:spPr>
          <a:xfrm>
            <a:off x="627961" y="38110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GB" sz="1800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2b.) What were the clues that helped?</a:t>
            </a:r>
            <a:endParaRPr lang="en-GB" sz="1800" b="1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19C8CB49-0A75-4747-9A66-0E4A91CA1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B43165-982A-40C0-BD4D-C68280DDC9D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95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739265E-195B-4583-BB34-9B7343B8E49D}"/>
              </a:ext>
            </a:extLst>
          </p:cNvPr>
          <p:cNvSpPr/>
          <p:nvPr/>
        </p:nvSpPr>
        <p:spPr>
          <a:xfrm>
            <a:off x="352772" y="2522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2042287" y="907972"/>
            <a:ext cx="5378399" cy="67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Context Clues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52772" y="1375128"/>
            <a:ext cx="8557311" cy="36221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ctr">
              <a:buNone/>
            </a:pPr>
            <a:r>
              <a:rPr lang="en-US" sz="1700" dirty="0">
                <a:solidFill>
                  <a:schemeClr val="tx1"/>
                </a:solidFill>
                <a:latin typeface="Geo Sans Light NWEA" panose="02000603020000020003" pitchFamily="2" charset="0"/>
              </a:rPr>
              <a:t>Have a go at the next few independently. </a:t>
            </a: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 algn="ctr">
              <a:buNone/>
            </a:pP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3a.) What is the meaning of the word </a:t>
            </a:r>
            <a:r>
              <a:rPr lang="en-US" sz="1700" b="1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plethora </a:t>
            </a: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?</a:t>
            </a:r>
          </a:p>
          <a:p>
            <a:pPr marL="114300" indent="0">
              <a:buNone/>
            </a:pPr>
            <a:endParaRPr lang="en-GB" sz="10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a variety / a range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about 1000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</a:t>
            </a: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a herd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not many</a:t>
            </a: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3b.) What were the clues that helped?</a:t>
            </a:r>
            <a:endParaRPr lang="en-GB" sz="1800" b="1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 </a:t>
            </a: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endParaRPr lang="en-GB" sz="1800" b="0" i="0" u="none" strike="noStrike" baseline="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 algn="l">
              <a:buNone/>
            </a:pPr>
            <a:endParaRPr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93334" y="444890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42D7998-E5DD-4A4D-A5CF-E76BD0366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437736-44E8-4138-A17E-CAF2BA2429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  <p:sp>
        <p:nvSpPr>
          <p:cNvPr id="14" name="Google Shape;74;p16">
            <a:extLst>
              <a:ext uri="{FF2B5EF4-FFF2-40B4-BE49-F238E27FC236}">
                <a16:creationId xmlns:a16="http://schemas.microsoft.com/office/drawing/2014/main" id="{0165EFE9-DACF-434D-AE9C-C48BAE39B569}"/>
              </a:ext>
            </a:extLst>
          </p:cNvPr>
          <p:cNvSpPr txBox="1">
            <a:spLocks/>
          </p:cNvSpPr>
          <p:nvPr/>
        </p:nvSpPr>
        <p:spPr>
          <a:xfrm>
            <a:off x="4668253" y="1567514"/>
            <a:ext cx="4441948" cy="3118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Font typeface="Arial"/>
              <a:buNone/>
            </a:pP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Font typeface="Arial"/>
              <a:buNone/>
            </a:pP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4a.) What is the meaning of the word </a:t>
            </a:r>
            <a:r>
              <a:rPr lang="en-US" sz="1700" b="1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imperative</a:t>
            </a: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?</a:t>
            </a:r>
          </a:p>
          <a:p>
            <a:pPr marL="114300" indent="0">
              <a:buFont typeface="Arial"/>
              <a:buNone/>
            </a:pPr>
            <a:endParaRPr lang="en-US" sz="10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</a:t>
            </a: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safe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important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</a:t>
            </a: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follow</a:t>
            </a: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unwise</a:t>
            </a: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endParaRPr lang="en-US" sz="10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r>
              <a:rPr lang="en-US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4b.) What were the clues that helped?</a:t>
            </a:r>
          </a:p>
          <a:p>
            <a:pPr marL="114300" indent="0">
              <a:buFont typeface="Arial"/>
              <a:buNone/>
            </a:pPr>
            <a:endParaRPr lang="en-US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endParaRPr lang="en-US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 </a:t>
            </a: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Font typeface="Arial"/>
              <a:buNone/>
            </a:pP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endParaRPr lang="en-US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Font typeface="Arial"/>
              <a:buNone/>
            </a:pPr>
            <a:endParaRPr lang="en-US"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346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B886C3-2F0A-40DA-9418-BDCB245CCD39}"/>
              </a:ext>
            </a:extLst>
          </p:cNvPr>
          <p:cNvSpPr/>
          <p:nvPr/>
        </p:nvSpPr>
        <p:spPr>
          <a:xfrm>
            <a:off x="352772" y="2522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57" y="913561"/>
            <a:ext cx="5378399" cy="6728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Context Clues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502354" y="1358206"/>
            <a:ext cx="8407729" cy="35840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ctr">
              <a:buNone/>
            </a:pPr>
            <a:r>
              <a:rPr lang="en-US" sz="1700" dirty="0">
                <a:solidFill>
                  <a:schemeClr val="tx1"/>
                </a:solidFill>
                <a:latin typeface="Geo Sans Light NWEA" panose="02000603020000020003" pitchFamily="2" charset="0"/>
              </a:rPr>
              <a:t>Have a go at the next few independently. </a:t>
            </a: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 algn="ctr">
              <a:buNone/>
            </a:pP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5</a:t>
            </a: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a.) What is the meaning of the word </a:t>
            </a:r>
          </a:p>
          <a:p>
            <a:pPr marL="114300" indent="0">
              <a:buNone/>
            </a:pPr>
            <a:r>
              <a:rPr lang="en-GB" sz="1700" b="1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relish</a:t>
            </a:r>
            <a:r>
              <a:rPr lang="en-US" sz="1700" b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?</a:t>
            </a:r>
          </a:p>
          <a:p>
            <a:pPr marL="114300" indent="0">
              <a:buNone/>
            </a:pPr>
            <a:endParaRPr lang="en-GB" sz="10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to disagree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to enjoy something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a sauce eaten with food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a type of camera</a:t>
            </a: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0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5b.) What were the clues that helped?</a:t>
            </a:r>
            <a:endParaRPr lang="en-GB" sz="1800" b="1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sz="1800" dirty="0">
              <a:solidFill>
                <a:schemeClr val="tx1"/>
              </a:solidFill>
              <a:effectLst/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 </a:t>
            </a: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pPr marL="114300" indent="0">
              <a:buNone/>
            </a:pPr>
            <a:endParaRPr lang="en-US" sz="1700" b="0" dirty="0">
              <a:solidFill>
                <a:schemeClr val="tx1"/>
              </a:solidFill>
              <a:effectLst/>
              <a:latin typeface="Geo Sans Light NWEA" panose="02000603020000020003" pitchFamily="2" charset="0"/>
            </a:endParaRPr>
          </a:p>
          <a:p>
            <a:endParaRPr lang="en-GB" sz="1800" b="0" i="0" u="none" strike="noStrike" baseline="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 algn="l">
              <a:buNone/>
            </a:pPr>
            <a:endParaRPr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4" y="444890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FCC0F78-AA31-4E2E-9D43-367D04511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47CA24-1A83-4624-9B3A-3D0A8D4CF6B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  <p:sp>
        <p:nvSpPr>
          <p:cNvPr id="14" name="Google Shape;74;p16">
            <a:extLst>
              <a:ext uri="{FF2B5EF4-FFF2-40B4-BE49-F238E27FC236}">
                <a16:creationId xmlns:a16="http://schemas.microsoft.com/office/drawing/2014/main" id="{BA19633B-BA12-4C3A-B5FA-4A4FEB1B666F}"/>
              </a:ext>
            </a:extLst>
          </p:cNvPr>
          <p:cNvSpPr txBox="1">
            <a:spLocks/>
          </p:cNvSpPr>
          <p:nvPr/>
        </p:nvSpPr>
        <p:spPr>
          <a:xfrm>
            <a:off x="4446208" y="1943435"/>
            <a:ext cx="4605052" cy="2662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Font typeface="Arial"/>
              <a:buNone/>
            </a:pP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6a.) What is the meaning of the word </a:t>
            </a:r>
          </a:p>
          <a:p>
            <a:pPr marL="114300" indent="0">
              <a:buFont typeface="Arial"/>
              <a:buNone/>
            </a:pPr>
            <a:r>
              <a:rPr lang="en-US" sz="1700" b="1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zenith</a:t>
            </a:r>
            <a:r>
              <a:rPr lang="en-US" sz="17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?</a:t>
            </a:r>
          </a:p>
          <a:p>
            <a:pPr marL="114300" indent="0">
              <a:buFont typeface="Arial"/>
              <a:buNone/>
            </a:pPr>
            <a:endParaRPr lang="en-US" sz="10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a.) the exit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b.) the foot</a:t>
            </a:r>
          </a:p>
          <a:p>
            <a:pPr marL="114300" indent="0">
              <a:buNone/>
            </a:pPr>
            <a:r>
              <a:rPr lang="en-GB" sz="1800" dirty="0">
                <a:solidFill>
                  <a:schemeClr val="tx1"/>
                </a:solidFill>
                <a:effectLst/>
                <a:latin typeface="Geo Sans Light NWEA" panose="02000603020000020003" pitchFamily="2" charset="0"/>
                <a:ea typeface="Times New Roman" panose="02020603050405020304" pitchFamily="18" charset="0"/>
              </a:rPr>
              <a:t>c.) the summit</a:t>
            </a:r>
          </a:p>
          <a:p>
            <a:pPr marL="114300" indent="0">
              <a:buNone/>
            </a:pPr>
            <a:r>
              <a:rPr lang="en-GB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d.) the route</a:t>
            </a:r>
            <a:endParaRPr lang="en-GB" sz="1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endParaRPr lang="en-US" sz="1000" dirty="0">
              <a:solidFill>
                <a:schemeClr val="tx1"/>
              </a:solidFill>
              <a:latin typeface="Geo Sans Light NWEA" panose="02000603020000020003" pitchFamily="2" charset="0"/>
              <a:ea typeface="Times New Roman" panose="02020603050405020304" pitchFamily="18" charset="0"/>
            </a:endParaRPr>
          </a:p>
          <a:p>
            <a:pPr marL="114300" indent="0">
              <a:buFont typeface="Arial"/>
              <a:buNone/>
            </a:pPr>
            <a:r>
              <a:rPr lang="en-US" b="1" dirty="0">
                <a:solidFill>
                  <a:schemeClr val="tx1"/>
                </a:solidFill>
                <a:latin typeface="Geo Sans Light NWEA" panose="02000603020000020003" pitchFamily="2" charset="0"/>
                <a:ea typeface="Times New Roman" panose="02020603050405020304" pitchFamily="18" charset="0"/>
              </a:rPr>
              <a:t>6b.) What were the clues that helped?</a:t>
            </a:r>
            <a:endParaRPr lang="en-US" sz="1700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endParaRPr lang="en-US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114300" indent="0">
              <a:buFont typeface="Arial"/>
              <a:buNone/>
            </a:pPr>
            <a:endParaRPr lang="en-US" sz="17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76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27F0511-B664-4073-A400-204365787F0A}"/>
              </a:ext>
            </a:extLst>
          </p:cNvPr>
          <p:cNvSpPr/>
          <p:nvPr/>
        </p:nvSpPr>
        <p:spPr>
          <a:xfrm>
            <a:off x="288137" y="19339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1967858" y="922539"/>
            <a:ext cx="5378399" cy="67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Frayer Model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597052" y="1404411"/>
            <a:ext cx="7990965" cy="7476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 algn="ctr">
              <a:buNone/>
            </a:pPr>
            <a:r>
              <a:rPr lang="en-US" b="0" i="1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Complete the Frayer model of one of the words you have learned about today.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89E3F2C-B8E5-4249-8147-47FFF217D5DA}"/>
              </a:ext>
            </a:extLst>
          </p:cNvPr>
          <p:cNvSpPr/>
          <p:nvPr/>
        </p:nvSpPr>
        <p:spPr>
          <a:xfrm>
            <a:off x="2418905" y="452238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02ABA60-FC84-443F-BFF5-453C47248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54" y="271475"/>
            <a:ext cx="1149995" cy="10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41B8F3-67D5-4E0D-B547-A09C8281383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42F455-A154-6F0C-72E9-A253D1422F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395" t="20803" r="46316" b="6972"/>
          <a:stretch/>
        </p:blipFill>
        <p:spPr>
          <a:xfrm>
            <a:off x="3651834" y="1866065"/>
            <a:ext cx="1840331" cy="2641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7125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FB7EC86B-2605-4EE7-AEB0-E088CAFD3B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9" r="1282"/>
          <a:stretch/>
        </p:blipFill>
        <p:spPr bwMode="auto">
          <a:xfrm>
            <a:off x="0" y="-13386"/>
            <a:ext cx="9144000" cy="5156885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895175725">
                  <a:custGeom>
                    <a:avLst/>
                    <a:gdLst>
                      <a:gd name="connsiteX0" fmla="*/ 0 w 8536341"/>
                      <a:gd name="connsiteY0" fmla="*/ 0 h 4760278"/>
                      <a:gd name="connsiteX1" fmla="*/ 739816 w 8536341"/>
                      <a:gd name="connsiteY1" fmla="*/ 0 h 4760278"/>
                      <a:gd name="connsiteX2" fmla="*/ 1052815 w 8536341"/>
                      <a:gd name="connsiteY2" fmla="*/ 0 h 4760278"/>
                      <a:gd name="connsiteX3" fmla="*/ 1536541 w 8536341"/>
                      <a:gd name="connsiteY3" fmla="*/ 0 h 4760278"/>
                      <a:gd name="connsiteX4" fmla="*/ 2276358 w 8536341"/>
                      <a:gd name="connsiteY4" fmla="*/ 0 h 4760278"/>
                      <a:gd name="connsiteX5" fmla="*/ 2589357 w 8536341"/>
                      <a:gd name="connsiteY5" fmla="*/ 0 h 4760278"/>
                      <a:gd name="connsiteX6" fmla="*/ 3329173 w 8536341"/>
                      <a:gd name="connsiteY6" fmla="*/ 0 h 4760278"/>
                      <a:gd name="connsiteX7" fmla="*/ 3983626 w 8536341"/>
                      <a:gd name="connsiteY7" fmla="*/ 0 h 4760278"/>
                      <a:gd name="connsiteX8" fmla="*/ 4467352 w 8536341"/>
                      <a:gd name="connsiteY8" fmla="*/ 0 h 4760278"/>
                      <a:gd name="connsiteX9" fmla="*/ 5036441 w 8536341"/>
                      <a:gd name="connsiteY9" fmla="*/ 0 h 4760278"/>
                      <a:gd name="connsiteX10" fmla="*/ 5690894 w 8536341"/>
                      <a:gd name="connsiteY10" fmla="*/ 0 h 4760278"/>
                      <a:gd name="connsiteX11" fmla="*/ 6003893 w 8536341"/>
                      <a:gd name="connsiteY11" fmla="*/ 0 h 4760278"/>
                      <a:gd name="connsiteX12" fmla="*/ 6658346 w 8536341"/>
                      <a:gd name="connsiteY12" fmla="*/ 0 h 4760278"/>
                      <a:gd name="connsiteX13" fmla="*/ 7056709 w 8536341"/>
                      <a:gd name="connsiteY13" fmla="*/ 0 h 4760278"/>
                      <a:gd name="connsiteX14" fmla="*/ 7625798 w 8536341"/>
                      <a:gd name="connsiteY14" fmla="*/ 0 h 4760278"/>
                      <a:gd name="connsiteX15" fmla="*/ 8536341 w 8536341"/>
                      <a:gd name="connsiteY15" fmla="*/ 0 h 4760278"/>
                      <a:gd name="connsiteX16" fmla="*/ 8536341 w 8536341"/>
                      <a:gd name="connsiteY16" fmla="*/ 642638 h 4760278"/>
                      <a:gd name="connsiteX17" fmla="*/ 8536341 w 8536341"/>
                      <a:gd name="connsiteY17" fmla="*/ 1237672 h 4760278"/>
                      <a:gd name="connsiteX18" fmla="*/ 8536341 w 8536341"/>
                      <a:gd name="connsiteY18" fmla="*/ 1927913 h 4760278"/>
                      <a:gd name="connsiteX19" fmla="*/ 8536341 w 8536341"/>
                      <a:gd name="connsiteY19" fmla="*/ 2522947 h 4760278"/>
                      <a:gd name="connsiteX20" fmla="*/ 8536341 w 8536341"/>
                      <a:gd name="connsiteY20" fmla="*/ 2975174 h 4760278"/>
                      <a:gd name="connsiteX21" fmla="*/ 8536341 w 8536341"/>
                      <a:gd name="connsiteY21" fmla="*/ 3427400 h 4760278"/>
                      <a:gd name="connsiteX22" fmla="*/ 8536341 w 8536341"/>
                      <a:gd name="connsiteY22" fmla="*/ 4022435 h 4760278"/>
                      <a:gd name="connsiteX23" fmla="*/ 8536341 w 8536341"/>
                      <a:gd name="connsiteY23" fmla="*/ 4760278 h 4760278"/>
                      <a:gd name="connsiteX24" fmla="*/ 8052615 w 8536341"/>
                      <a:gd name="connsiteY24" fmla="*/ 4760278 h 4760278"/>
                      <a:gd name="connsiteX25" fmla="*/ 7568889 w 8536341"/>
                      <a:gd name="connsiteY25" fmla="*/ 4760278 h 4760278"/>
                      <a:gd name="connsiteX26" fmla="*/ 6914436 w 8536341"/>
                      <a:gd name="connsiteY26" fmla="*/ 4760278 h 4760278"/>
                      <a:gd name="connsiteX27" fmla="*/ 6259983 w 8536341"/>
                      <a:gd name="connsiteY27" fmla="*/ 4760278 h 4760278"/>
                      <a:gd name="connsiteX28" fmla="*/ 5605531 w 8536341"/>
                      <a:gd name="connsiteY28" fmla="*/ 4760278 h 4760278"/>
                      <a:gd name="connsiteX29" fmla="*/ 4951078 w 8536341"/>
                      <a:gd name="connsiteY29" fmla="*/ 4760278 h 4760278"/>
                      <a:gd name="connsiteX30" fmla="*/ 4552715 w 8536341"/>
                      <a:gd name="connsiteY30" fmla="*/ 4760278 h 4760278"/>
                      <a:gd name="connsiteX31" fmla="*/ 4239716 w 8536341"/>
                      <a:gd name="connsiteY31" fmla="*/ 4760278 h 4760278"/>
                      <a:gd name="connsiteX32" fmla="*/ 3755990 w 8536341"/>
                      <a:gd name="connsiteY32" fmla="*/ 4760278 h 4760278"/>
                      <a:gd name="connsiteX33" fmla="*/ 3016174 w 8536341"/>
                      <a:gd name="connsiteY33" fmla="*/ 4760278 h 4760278"/>
                      <a:gd name="connsiteX34" fmla="*/ 2276358 w 8536341"/>
                      <a:gd name="connsiteY34" fmla="*/ 4760278 h 4760278"/>
                      <a:gd name="connsiteX35" fmla="*/ 1536541 w 8536341"/>
                      <a:gd name="connsiteY35" fmla="*/ 4760278 h 4760278"/>
                      <a:gd name="connsiteX36" fmla="*/ 967452 w 8536341"/>
                      <a:gd name="connsiteY36" fmla="*/ 4760278 h 4760278"/>
                      <a:gd name="connsiteX37" fmla="*/ 0 w 8536341"/>
                      <a:gd name="connsiteY37" fmla="*/ 4760278 h 4760278"/>
                      <a:gd name="connsiteX38" fmla="*/ 0 w 8536341"/>
                      <a:gd name="connsiteY38" fmla="*/ 4212846 h 4760278"/>
                      <a:gd name="connsiteX39" fmla="*/ 0 w 8536341"/>
                      <a:gd name="connsiteY39" fmla="*/ 3665414 h 4760278"/>
                      <a:gd name="connsiteX40" fmla="*/ 0 w 8536341"/>
                      <a:gd name="connsiteY40" fmla="*/ 3165585 h 4760278"/>
                      <a:gd name="connsiteX41" fmla="*/ 0 w 8536341"/>
                      <a:gd name="connsiteY41" fmla="*/ 2713358 h 4760278"/>
                      <a:gd name="connsiteX42" fmla="*/ 0 w 8536341"/>
                      <a:gd name="connsiteY42" fmla="*/ 2165926 h 4760278"/>
                      <a:gd name="connsiteX43" fmla="*/ 0 w 8536341"/>
                      <a:gd name="connsiteY43" fmla="*/ 1523289 h 4760278"/>
                      <a:gd name="connsiteX44" fmla="*/ 0 w 8536341"/>
                      <a:gd name="connsiteY44" fmla="*/ 928254 h 4760278"/>
                      <a:gd name="connsiteX45" fmla="*/ 0 w 8536341"/>
                      <a:gd name="connsiteY45" fmla="*/ 0 h 4760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8536341" h="4760278" extrusionOk="0">
                        <a:moveTo>
                          <a:pt x="0" y="0"/>
                        </a:moveTo>
                        <a:cubicBezTo>
                          <a:pt x="290936" y="-45298"/>
                          <a:pt x="538178" y="60515"/>
                          <a:pt x="739816" y="0"/>
                        </a:cubicBezTo>
                        <a:cubicBezTo>
                          <a:pt x="941454" y="-60515"/>
                          <a:pt x="953962" y="37533"/>
                          <a:pt x="1052815" y="0"/>
                        </a:cubicBezTo>
                        <a:cubicBezTo>
                          <a:pt x="1151668" y="-37533"/>
                          <a:pt x="1407789" y="5913"/>
                          <a:pt x="1536541" y="0"/>
                        </a:cubicBezTo>
                        <a:cubicBezTo>
                          <a:pt x="1665293" y="-5913"/>
                          <a:pt x="2010017" y="26563"/>
                          <a:pt x="2276358" y="0"/>
                        </a:cubicBezTo>
                        <a:cubicBezTo>
                          <a:pt x="2542699" y="-26563"/>
                          <a:pt x="2481206" y="36159"/>
                          <a:pt x="2589357" y="0"/>
                        </a:cubicBezTo>
                        <a:cubicBezTo>
                          <a:pt x="2697508" y="-36159"/>
                          <a:pt x="3055024" y="5543"/>
                          <a:pt x="3329173" y="0"/>
                        </a:cubicBezTo>
                        <a:cubicBezTo>
                          <a:pt x="3603322" y="-5543"/>
                          <a:pt x="3783047" y="52678"/>
                          <a:pt x="3983626" y="0"/>
                        </a:cubicBezTo>
                        <a:cubicBezTo>
                          <a:pt x="4184205" y="-52678"/>
                          <a:pt x="4355081" y="29742"/>
                          <a:pt x="4467352" y="0"/>
                        </a:cubicBezTo>
                        <a:cubicBezTo>
                          <a:pt x="4579623" y="-29742"/>
                          <a:pt x="4790090" y="61749"/>
                          <a:pt x="5036441" y="0"/>
                        </a:cubicBezTo>
                        <a:cubicBezTo>
                          <a:pt x="5282792" y="-61749"/>
                          <a:pt x="5550029" y="13695"/>
                          <a:pt x="5690894" y="0"/>
                        </a:cubicBezTo>
                        <a:cubicBezTo>
                          <a:pt x="5831759" y="-13695"/>
                          <a:pt x="5933389" y="30158"/>
                          <a:pt x="6003893" y="0"/>
                        </a:cubicBezTo>
                        <a:cubicBezTo>
                          <a:pt x="6074397" y="-30158"/>
                          <a:pt x="6349341" y="11963"/>
                          <a:pt x="6658346" y="0"/>
                        </a:cubicBezTo>
                        <a:cubicBezTo>
                          <a:pt x="6967351" y="-11963"/>
                          <a:pt x="6870005" y="38371"/>
                          <a:pt x="7056709" y="0"/>
                        </a:cubicBezTo>
                        <a:cubicBezTo>
                          <a:pt x="7243413" y="-38371"/>
                          <a:pt x="7463443" y="25283"/>
                          <a:pt x="7625798" y="0"/>
                        </a:cubicBezTo>
                        <a:cubicBezTo>
                          <a:pt x="7788153" y="-25283"/>
                          <a:pt x="8224536" y="24674"/>
                          <a:pt x="8536341" y="0"/>
                        </a:cubicBezTo>
                        <a:cubicBezTo>
                          <a:pt x="8559403" y="141959"/>
                          <a:pt x="8477570" y="474110"/>
                          <a:pt x="8536341" y="642638"/>
                        </a:cubicBezTo>
                        <a:cubicBezTo>
                          <a:pt x="8595112" y="811166"/>
                          <a:pt x="8504568" y="948396"/>
                          <a:pt x="8536341" y="1237672"/>
                        </a:cubicBezTo>
                        <a:cubicBezTo>
                          <a:pt x="8568114" y="1526948"/>
                          <a:pt x="8494838" y="1585025"/>
                          <a:pt x="8536341" y="1927913"/>
                        </a:cubicBezTo>
                        <a:cubicBezTo>
                          <a:pt x="8577844" y="2270801"/>
                          <a:pt x="8513802" y="2245856"/>
                          <a:pt x="8536341" y="2522947"/>
                        </a:cubicBezTo>
                        <a:cubicBezTo>
                          <a:pt x="8558880" y="2800038"/>
                          <a:pt x="8490093" y="2880405"/>
                          <a:pt x="8536341" y="2975174"/>
                        </a:cubicBezTo>
                        <a:cubicBezTo>
                          <a:pt x="8582589" y="3069943"/>
                          <a:pt x="8536140" y="3282642"/>
                          <a:pt x="8536341" y="3427400"/>
                        </a:cubicBezTo>
                        <a:cubicBezTo>
                          <a:pt x="8536542" y="3572158"/>
                          <a:pt x="8536115" y="3876532"/>
                          <a:pt x="8536341" y="4022435"/>
                        </a:cubicBezTo>
                        <a:cubicBezTo>
                          <a:pt x="8536567" y="4168338"/>
                          <a:pt x="8528677" y="4502745"/>
                          <a:pt x="8536341" y="4760278"/>
                        </a:cubicBezTo>
                        <a:cubicBezTo>
                          <a:pt x="8388597" y="4818008"/>
                          <a:pt x="8263576" y="4715559"/>
                          <a:pt x="8052615" y="4760278"/>
                        </a:cubicBezTo>
                        <a:cubicBezTo>
                          <a:pt x="7841654" y="4804997"/>
                          <a:pt x="7685125" y="4713289"/>
                          <a:pt x="7568889" y="4760278"/>
                        </a:cubicBezTo>
                        <a:cubicBezTo>
                          <a:pt x="7452653" y="4807267"/>
                          <a:pt x="7162131" y="4683900"/>
                          <a:pt x="6914436" y="4760278"/>
                        </a:cubicBezTo>
                        <a:cubicBezTo>
                          <a:pt x="6666741" y="4836656"/>
                          <a:pt x="6447689" y="4705336"/>
                          <a:pt x="6259983" y="4760278"/>
                        </a:cubicBezTo>
                        <a:cubicBezTo>
                          <a:pt x="6072277" y="4815220"/>
                          <a:pt x="5895060" y="4689791"/>
                          <a:pt x="5605531" y="4760278"/>
                        </a:cubicBezTo>
                        <a:cubicBezTo>
                          <a:pt x="5316002" y="4830765"/>
                          <a:pt x="5221011" y="4727359"/>
                          <a:pt x="4951078" y="4760278"/>
                        </a:cubicBezTo>
                        <a:cubicBezTo>
                          <a:pt x="4681145" y="4793197"/>
                          <a:pt x="4731357" y="4746030"/>
                          <a:pt x="4552715" y="4760278"/>
                        </a:cubicBezTo>
                        <a:cubicBezTo>
                          <a:pt x="4374073" y="4774526"/>
                          <a:pt x="4390531" y="4746817"/>
                          <a:pt x="4239716" y="4760278"/>
                        </a:cubicBezTo>
                        <a:cubicBezTo>
                          <a:pt x="4088901" y="4773739"/>
                          <a:pt x="3956043" y="4721747"/>
                          <a:pt x="3755990" y="4760278"/>
                        </a:cubicBezTo>
                        <a:cubicBezTo>
                          <a:pt x="3555937" y="4798809"/>
                          <a:pt x="3377430" y="4691551"/>
                          <a:pt x="3016174" y="4760278"/>
                        </a:cubicBezTo>
                        <a:cubicBezTo>
                          <a:pt x="2654918" y="4829005"/>
                          <a:pt x="2442195" y="4736293"/>
                          <a:pt x="2276358" y="4760278"/>
                        </a:cubicBezTo>
                        <a:cubicBezTo>
                          <a:pt x="2110521" y="4784263"/>
                          <a:pt x="1803279" y="4721865"/>
                          <a:pt x="1536541" y="4760278"/>
                        </a:cubicBezTo>
                        <a:cubicBezTo>
                          <a:pt x="1269803" y="4798691"/>
                          <a:pt x="1085792" y="4693641"/>
                          <a:pt x="967452" y="4760278"/>
                        </a:cubicBezTo>
                        <a:cubicBezTo>
                          <a:pt x="849112" y="4826915"/>
                          <a:pt x="291384" y="4686517"/>
                          <a:pt x="0" y="4760278"/>
                        </a:cubicBezTo>
                        <a:cubicBezTo>
                          <a:pt x="-18209" y="4539929"/>
                          <a:pt x="22196" y="4385979"/>
                          <a:pt x="0" y="4212846"/>
                        </a:cubicBezTo>
                        <a:cubicBezTo>
                          <a:pt x="-22196" y="4039713"/>
                          <a:pt x="33467" y="3921882"/>
                          <a:pt x="0" y="3665414"/>
                        </a:cubicBezTo>
                        <a:cubicBezTo>
                          <a:pt x="-33467" y="3408946"/>
                          <a:pt x="20335" y="3331463"/>
                          <a:pt x="0" y="3165585"/>
                        </a:cubicBezTo>
                        <a:cubicBezTo>
                          <a:pt x="-20335" y="2999707"/>
                          <a:pt x="12716" y="2926084"/>
                          <a:pt x="0" y="2713358"/>
                        </a:cubicBezTo>
                        <a:cubicBezTo>
                          <a:pt x="-12716" y="2500632"/>
                          <a:pt x="47042" y="2391998"/>
                          <a:pt x="0" y="2165926"/>
                        </a:cubicBezTo>
                        <a:cubicBezTo>
                          <a:pt x="-47042" y="1939854"/>
                          <a:pt x="68681" y="1703802"/>
                          <a:pt x="0" y="1523289"/>
                        </a:cubicBezTo>
                        <a:cubicBezTo>
                          <a:pt x="-68681" y="1342776"/>
                          <a:pt x="31755" y="1069212"/>
                          <a:pt x="0" y="928254"/>
                        </a:cubicBezTo>
                        <a:cubicBezTo>
                          <a:pt x="-31755" y="787297"/>
                          <a:pt x="1297" y="30885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21F5A6-E006-4BF7-BEC7-351FFF72ADD1}"/>
              </a:ext>
            </a:extLst>
          </p:cNvPr>
          <p:cNvSpPr/>
          <p:nvPr/>
        </p:nvSpPr>
        <p:spPr>
          <a:xfrm>
            <a:off x="332237" y="223569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2BDDC5D1-8552-44B4-84E9-50128CEC1716}"/>
              </a:ext>
            </a:extLst>
          </p:cNvPr>
          <p:cNvSpPr txBox="1">
            <a:spLocks/>
          </p:cNvSpPr>
          <p:nvPr/>
        </p:nvSpPr>
        <p:spPr>
          <a:xfrm>
            <a:off x="2817649" y="472632"/>
            <a:ext cx="3508703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u="sng" dirty="0">
                <a:latin typeface="Geo Sans Light NWEA" panose="02000603020000020003" pitchFamily="2" charset="0"/>
              </a:rPr>
              <a:t>D.I.S.C.O. Questions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6FCDE5-78F8-41B0-93C1-8BEA684C462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pic>
        <p:nvPicPr>
          <p:cNvPr id="13" name="Picture 4" descr="Disco Ball, Mirror Ball, Glitter Ball">
            <a:extLst>
              <a:ext uri="{FF2B5EF4-FFF2-40B4-BE49-F238E27FC236}">
                <a16:creationId xmlns:a16="http://schemas.microsoft.com/office/drawing/2014/main" id="{37086F1D-F379-44F5-ADDD-9897A28C5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561" y="1258180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isco Ball, Mirror Ball, Glitter Ball">
            <a:extLst>
              <a:ext uri="{FF2B5EF4-FFF2-40B4-BE49-F238E27FC236}">
                <a16:creationId xmlns:a16="http://schemas.microsoft.com/office/drawing/2014/main" id="{4CFB7DEF-1B0C-435A-AFC9-CA8F97CB7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183" y="1258180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isco Ball, Mirror Ball, Glitter Ball">
            <a:extLst>
              <a:ext uri="{FF2B5EF4-FFF2-40B4-BE49-F238E27FC236}">
                <a16:creationId xmlns:a16="http://schemas.microsoft.com/office/drawing/2014/main" id="{252D865D-BF4F-4F00-87A8-E2850C4F5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170" y="1258180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isco Ball, Mirror Ball, Glitter Ball">
            <a:extLst>
              <a:ext uri="{FF2B5EF4-FFF2-40B4-BE49-F238E27FC236}">
                <a16:creationId xmlns:a16="http://schemas.microsoft.com/office/drawing/2014/main" id="{73D5C7AC-822D-4753-B575-3CC957D28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792" y="1258180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isco Ball, Mirror Ball, Glitter Ball">
            <a:extLst>
              <a:ext uri="{FF2B5EF4-FFF2-40B4-BE49-F238E27FC236}">
                <a16:creationId xmlns:a16="http://schemas.microsoft.com/office/drawing/2014/main" id="{9D85B0BD-A9FA-4624-B4A6-B3588EB27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95" y="1258180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Google Shape;54;p13">
            <a:extLst>
              <a:ext uri="{FF2B5EF4-FFF2-40B4-BE49-F238E27FC236}">
                <a16:creationId xmlns:a16="http://schemas.microsoft.com/office/drawing/2014/main" id="{552CE14D-3066-4810-A151-195D4CECBC06}"/>
              </a:ext>
            </a:extLst>
          </p:cNvPr>
          <p:cNvSpPr txBox="1">
            <a:spLocks/>
          </p:cNvSpPr>
          <p:nvPr/>
        </p:nvSpPr>
        <p:spPr>
          <a:xfrm>
            <a:off x="1210195" y="3240556"/>
            <a:ext cx="1345187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100" dirty="0">
                <a:latin typeface="Geo Sans Light NWEA" panose="02000603020000020003" pitchFamily="2" charset="0"/>
              </a:rPr>
              <a:t>Develop</a:t>
            </a:r>
          </a:p>
        </p:txBody>
      </p:sp>
      <p:sp>
        <p:nvSpPr>
          <p:cNvPr id="25" name="Google Shape;54;p13">
            <a:extLst>
              <a:ext uri="{FF2B5EF4-FFF2-40B4-BE49-F238E27FC236}">
                <a16:creationId xmlns:a16="http://schemas.microsoft.com/office/drawing/2014/main" id="{883BDD12-CD77-4FBF-907B-E079A5764C9A}"/>
              </a:ext>
            </a:extLst>
          </p:cNvPr>
          <p:cNvSpPr txBox="1">
            <a:spLocks/>
          </p:cNvSpPr>
          <p:nvPr/>
        </p:nvSpPr>
        <p:spPr>
          <a:xfrm>
            <a:off x="2543311" y="3240555"/>
            <a:ext cx="1345187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100" dirty="0">
                <a:latin typeface="Geo Sans Light NWEA" panose="02000603020000020003" pitchFamily="2" charset="0"/>
              </a:rPr>
              <a:t>Imagine</a:t>
            </a:r>
          </a:p>
        </p:txBody>
      </p:sp>
      <p:sp>
        <p:nvSpPr>
          <p:cNvPr id="26" name="Google Shape;54;p13">
            <a:extLst>
              <a:ext uri="{FF2B5EF4-FFF2-40B4-BE49-F238E27FC236}">
                <a16:creationId xmlns:a16="http://schemas.microsoft.com/office/drawing/2014/main" id="{9D469506-5072-4C2F-BE9D-261C8FE02D03}"/>
              </a:ext>
            </a:extLst>
          </p:cNvPr>
          <p:cNvSpPr txBox="1">
            <a:spLocks/>
          </p:cNvSpPr>
          <p:nvPr/>
        </p:nvSpPr>
        <p:spPr>
          <a:xfrm>
            <a:off x="3888497" y="3240554"/>
            <a:ext cx="1345187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100" dirty="0">
                <a:latin typeface="Geo Sans Light NWEA" panose="02000603020000020003" pitchFamily="2" charset="0"/>
              </a:rPr>
              <a:t>Switch</a:t>
            </a:r>
          </a:p>
        </p:txBody>
      </p:sp>
      <p:sp>
        <p:nvSpPr>
          <p:cNvPr id="27" name="Google Shape;54;p13">
            <a:extLst>
              <a:ext uri="{FF2B5EF4-FFF2-40B4-BE49-F238E27FC236}">
                <a16:creationId xmlns:a16="http://schemas.microsoft.com/office/drawing/2014/main" id="{504F8DEA-03C1-40FF-9D5A-687A9AFC8D2A}"/>
              </a:ext>
            </a:extLst>
          </p:cNvPr>
          <p:cNvSpPr txBox="1">
            <a:spLocks/>
          </p:cNvSpPr>
          <p:nvPr/>
        </p:nvSpPr>
        <p:spPr>
          <a:xfrm>
            <a:off x="5242227" y="3240554"/>
            <a:ext cx="1345187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100" dirty="0">
                <a:latin typeface="Geo Sans Light NWEA" panose="02000603020000020003" pitchFamily="2" charset="0"/>
              </a:rPr>
              <a:t>Compare</a:t>
            </a:r>
          </a:p>
        </p:txBody>
      </p:sp>
      <p:sp>
        <p:nvSpPr>
          <p:cNvPr id="28" name="Google Shape;54;p13">
            <a:extLst>
              <a:ext uri="{FF2B5EF4-FFF2-40B4-BE49-F238E27FC236}">
                <a16:creationId xmlns:a16="http://schemas.microsoft.com/office/drawing/2014/main" id="{8C05686D-08D0-42B1-8EB8-0617D3A3D917}"/>
              </a:ext>
            </a:extLst>
          </p:cNvPr>
          <p:cNvSpPr txBox="1">
            <a:spLocks/>
          </p:cNvSpPr>
          <p:nvPr/>
        </p:nvSpPr>
        <p:spPr>
          <a:xfrm>
            <a:off x="6595957" y="3241616"/>
            <a:ext cx="1345187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100" dirty="0">
                <a:latin typeface="Geo Sans Light NWEA" panose="02000603020000020003" pitchFamily="2" charset="0"/>
              </a:rPr>
              <a:t>Oppose</a:t>
            </a:r>
          </a:p>
        </p:txBody>
      </p:sp>
    </p:spTree>
    <p:extLst>
      <p:ext uri="{BB962C8B-B14F-4D97-AF65-F5344CB8AC3E}">
        <p14:creationId xmlns:p14="http://schemas.microsoft.com/office/powerpoint/2010/main" val="3933646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38DDE04-7288-4FF5-96CE-9429011D04D4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2659816" y="158676"/>
            <a:ext cx="38243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D.I.S.C.O. - Compare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E61DE4-7870-40E8-A359-859AB963634E}"/>
              </a:ext>
            </a:extLst>
          </p:cNvPr>
          <p:cNvSpPr txBox="1"/>
          <p:nvPr/>
        </p:nvSpPr>
        <p:spPr>
          <a:xfrm>
            <a:off x="1232844" y="927022"/>
            <a:ext cx="690061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buNone/>
            </a:pPr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Would you rather relish the opportunity to reach the zenith of Mount Snowdon?</a:t>
            </a:r>
          </a:p>
          <a:p>
            <a:pPr marL="0" lvl="0" indent="0" algn="ctr" rtl="0">
              <a:buNone/>
            </a:pPr>
            <a:endParaRPr lang="en-GB" sz="24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buNone/>
            </a:pPr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or</a:t>
            </a:r>
          </a:p>
          <a:p>
            <a:pPr marL="0" lvl="0" indent="0" algn="ctr" rtl="0">
              <a:buNone/>
            </a:pPr>
            <a:endParaRPr lang="en-GB" sz="24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buNone/>
            </a:pPr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Would you rather see a plethora of picturesque vistas from the foot of Mount Snowdon?</a:t>
            </a:r>
          </a:p>
          <a:p>
            <a:pPr marL="0" lvl="0" indent="0" algn="ctr" rtl="0">
              <a:buNone/>
            </a:pPr>
            <a:endParaRPr lang="en-GB" sz="24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buNone/>
            </a:pPr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Explain your answer!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307E6-47E8-4BC7-867B-9F25B41DAC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pic>
        <p:nvPicPr>
          <p:cNvPr id="2" name="Picture 4" descr="Disco Ball, Mirror Ball, Glitter Ball">
            <a:extLst>
              <a:ext uri="{FF2B5EF4-FFF2-40B4-BE49-F238E27FC236}">
                <a16:creationId xmlns:a16="http://schemas.microsoft.com/office/drawing/2014/main" id="{ABC4CB05-7A7D-1350-52B9-F0EDB1B62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00" y="334894"/>
            <a:ext cx="1016386" cy="203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5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5B67C7-2D96-410E-88F4-42DE42FDA418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2BDDC5D1-8552-44B4-84E9-50128CEC1716}"/>
              </a:ext>
            </a:extLst>
          </p:cNvPr>
          <p:cNvSpPr txBox="1">
            <a:spLocks/>
          </p:cNvSpPr>
          <p:nvPr/>
        </p:nvSpPr>
        <p:spPr>
          <a:xfrm>
            <a:off x="591131" y="389308"/>
            <a:ext cx="7961736" cy="103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dirty="0">
                <a:latin typeface="Geo Sans Light NWEA" panose="02000603020000020003" pitchFamily="2" charset="0"/>
              </a:rPr>
              <a:t>LQ: Can I understand some of the tricky vocabulary in an information text about Mount Snowdon?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0A5E81-D060-4875-9595-F38A48851DF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32312"/>
            <a:ext cx="517792" cy="517792"/>
          </a:xfrm>
          <a:prstGeom prst="rect">
            <a:avLst/>
          </a:prstGeom>
        </p:spPr>
      </p:pic>
      <p:pic>
        <p:nvPicPr>
          <p:cNvPr id="9" name="Picture 2" descr="Owl, Book, Animal, Literature, Studying">
            <a:extLst>
              <a:ext uri="{FF2B5EF4-FFF2-40B4-BE49-F238E27FC236}">
                <a16:creationId xmlns:a16="http://schemas.microsoft.com/office/drawing/2014/main" id="{9D633551-B674-4320-A977-D51014883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254" y="1839519"/>
            <a:ext cx="1993490" cy="187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C94AB4-A805-46A6-BE4B-EA58E5428A4B}"/>
              </a:ext>
            </a:extLst>
          </p:cNvPr>
          <p:cNvSpPr/>
          <p:nvPr/>
        </p:nvSpPr>
        <p:spPr>
          <a:xfrm>
            <a:off x="332236" y="191769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B45DE2-F293-4A81-95FD-76DAD6FA4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921" y="485610"/>
            <a:ext cx="7014155" cy="1095753"/>
          </a:xfrm>
        </p:spPr>
        <p:txBody>
          <a:bodyPr/>
          <a:lstStyle/>
          <a:p>
            <a:pPr algn="ctr"/>
            <a:r>
              <a:rPr lang="en-GB" sz="2400" dirty="0">
                <a:latin typeface="Geo Sans Light NWEA" panose="02000603020000020003" pitchFamily="2" charset="0"/>
              </a:rPr>
              <a:t>Read the text again now you have a much better understanding of the tricky vocabulary. </a:t>
            </a:r>
          </a:p>
        </p:txBody>
      </p:sp>
      <p:pic>
        <p:nvPicPr>
          <p:cNvPr id="5122" name="Picture 2" descr="Man, Reading, Book, Glasses, Point, Idea">
            <a:extLst>
              <a:ext uri="{FF2B5EF4-FFF2-40B4-BE49-F238E27FC236}">
                <a16:creationId xmlns:a16="http://schemas.microsoft.com/office/drawing/2014/main" id="{321F2F11-5025-4C56-A95C-281457671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338" y="1875204"/>
            <a:ext cx="2947320" cy="226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91E6B5-2C06-4602-881F-BFEC7E58599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572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793C66-7A8D-4988-A0E6-9ABD5EFE681D}"/>
              </a:ext>
            </a:extLst>
          </p:cNvPr>
          <p:cNvSpPr/>
          <p:nvPr/>
        </p:nvSpPr>
        <p:spPr>
          <a:xfrm>
            <a:off x="332236" y="191769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2BDDC5D1-8552-44B4-84E9-50128CEC1716}"/>
              </a:ext>
            </a:extLst>
          </p:cNvPr>
          <p:cNvSpPr txBox="1">
            <a:spLocks/>
          </p:cNvSpPr>
          <p:nvPr/>
        </p:nvSpPr>
        <p:spPr>
          <a:xfrm>
            <a:off x="1698042" y="3165182"/>
            <a:ext cx="5920599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4400" dirty="0">
                <a:latin typeface="Geo Sans Light NWEA" panose="02000603020000020003" pitchFamily="2" charset="0"/>
              </a:rPr>
              <a:t>1      2      3      4      5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498742B-C5C3-46A0-AAFE-EC485344E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042" y="1649059"/>
            <a:ext cx="5920599" cy="14443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27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Google Shape;54;p13">
            <a:extLst>
              <a:ext uri="{FF2B5EF4-FFF2-40B4-BE49-F238E27FC236}">
                <a16:creationId xmlns:a16="http://schemas.microsoft.com/office/drawing/2014/main" id="{654ECF0B-6E7B-4B6C-89C7-2A154AA2630E}"/>
              </a:ext>
            </a:extLst>
          </p:cNvPr>
          <p:cNvSpPr txBox="1">
            <a:spLocks/>
          </p:cNvSpPr>
          <p:nvPr/>
        </p:nvSpPr>
        <p:spPr>
          <a:xfrm>
            <a:off x="933829" y="3776226"/>
            <a:ext cx="7581139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latin typeface="Geo Sans Light NWEA" panose="02000603020000020003" pitchFamily="2" charset="0"/>
              </a:rPr>
              <a:t>Self Assessment Score:    / 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D3A299-73FB-412E-8B39-6C9594366E3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C65D4445-0097-845F-21D5-3C56D36ACE1A}"/>
              </a:ext>
            </a:extLst>
          </p:cNvPr>
          <p:cNvSpPr txBox="1">
            <a:spLocks/>
          </p:cNvSpPr>
          <p:nvPr/>
        </p:nvSpPr>
        <p:spPr>
          <a:xfrm>
            <a:off x="591131" y="389308"/>
            <a:ext cx="7961736" cy="1034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dirty="0">
                <a:latin typeface="Geo Sans Light NWEA" panose="02000603020000020003" pitchFamily="2" charset="0"/>
              </a:rPr>
              <a:t>LQ: Can I understand some of the tricky vocabulary in an information text about Mount Snowdon?</a:t>
            </a:r>
          </a:p>
        </p:txBody>
      </p:sp>
    </p:spTree>
    <p:extLst>
      <p:ext uri="{BB962C8B-B14F-4D97-AF65-F5344CB8AC3E}">
        <p14:creationId xmlns:p14="http://schemas.microsoft.com/office/powerpoint/2010/main" val="2498550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576A0B3-32CC-4F32-B250-6E79788C810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9160" y="1314359"/>
            <a:ext cx="765673" cy="765673"/>
          </a:xfrm>
          <a:prstGeom prst="rect">
            <a:avLst/>
          </a:prstGeom>
        </p:spPr>
      </p:pic>
      <p:sp>
        <p:nvSpPr>
          <p:cNvPr id="11" name="Google Shape;54;p13">
            <a:extLst>
              <a:ext uri="{FF2B5EF4-FFF2-40B4-BE49-F238E27FC236}">
                <a16:creationId xmlns:a16="http://schemas.microsoft.com/office/drawing/2014/main" id="{D6959A1F-503F-4D03-BCD6-70D511D78DB4}"/>
              </a:ext>
            </a:extLst>
          </p:cNvPr>
          <p:cNvSpPr txBox="1">
            <a:spLocks/>
          </p:cNvSpPr>
          <p:nvPr/>
        </p:nvSpPr>
        <p:spPr>
          <a:xfrm>
            <a:off x="2390630" y="2080032"/>
            <a:ext cx="4362732" cy="422174"/>
          </a:xfrm>
          <a:prstGeom prst="rect">
            <a:avLst/>
          </a:prstGeom>
          <a:noFill/>
          <a:ln w="28575"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www.manicstreetteachers.com</a:t>
            </a:r>
          </a:p>
        </p:txBody>
      </p:sp>
    </p:spTree>
    <p:extLst>
      <p:ext uri="{BB962C8B-B14F-4D97-AF65-F5344CB8AC3E}">
        <p14:creationId xmlns:p14="http://schemas.microsoft.com/office/powerpoint/2010/main" val="138942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FB7EC86B-2605-4EE7-AEB0-E088CAFD3B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9" r="1282"/>
          <a:stretch/>
        </p:blipFill>
        <p:spPr bwMode="auto">
          <a:xfrm>
            <a:off x="0" y="-13386"/>
            <a:ext cx="9144000" cy="5156885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895175725">
                  <a:custGeom>
                    <a:avLst/>
                    <a:gdLst>
                      <a:gd name="connsiteX0" fmla="*/ 0 w 8536341"/>
                      <a:gd name="connsiteY0" fmla="*/ 0 h 4760278"/>
                      <a:gd name="connsiteX1" fmla="*/ 739816 w 8536341"/>
                      <a:gd name="connsiteY1" fmla="*/ 0 h 4760278"/>
                      <a:gd name="connsiteX2" fmla="*/ 1052815 w 8536341"/>
                      <a:gd name="connsiteY2" fmla="*/ 0 h 4760278"/>
                      <a:gd name="connsiteX3" fmla="*/ 1536541 w 8536341"/>
                      <a:gd name="connsiteY3" fmla="*/ 0 h 4760278"/>
                      <a:gd name="connsiteX4" fmla="*/ 2276358 w 8536341"/>
                      <a:gd name="connsiteY4" fmla="*/ 0 h 4760278"/>
                      <a:gd name="connsiteX5" fmla="*/ 2589357 w 8536341"/>
                      <a:gd name="connsiteY5" fmla="*/ 0 h 4760278"/>
                      <a:gd name="connsiteX6" fmla="*/ 3329173 w 8536341"/>
                      <a:gd name="connsiteY6" fmla="*/ 0 h 4760278"/>
                      <a:gd name="connsiteX7" fmla="*/ 3983626 w 8536341"/>
                      <a:gd name="connsiteY7" fmla="*/ 0 h 4760278"/>
                      <a:gd name="connsiteX8" fmla="*/ 4467352 w 8536341"/>
                      <a:gd name="connsiteY8" fmla="*/ 0 h 4760278"/>
                      <a:gd name="connsiteX9" fmla="*/ 5036441 w 8536341"/>
                      <a:gd name="connsiteY9" fmla="*/ 0 h 4760278"/>
                      <a:gd name="connsiteX10" fmla="*/ 5690894 w 8536341"/>
                      <a:gd name="connsiteY10" fmla="*/ 0 h 4760278"/>
                      <a:gd name="connsiteX11" fmla="*/ 6003893 w 8536341"/>
                      <a:gd name="connsiteY11" fmla="*/ 0 h 4760278"/>
                      <a:gd name="connsiteX12" fmla="*/ 6658346 w 8536341"/>
                      <a:gd name="connsiteY12" fmla="*/ 0 h 4760278"/>
                      <a:gd name="connsiteX13" fmla="*/ 7056709 w 8536341"/>
                      <a:gd name="connsiteY13" fmla="*/ 0 h 4760278"/>
                      <a:gd name="connsiteX14" fmla="*/ 7625798 w 8536341"/>
                      <a:gd name="connsiteY14" fmla="*/ 0 h 4760278"/>
                      <a:gd name="connsiteX15" fmla="*/ 8536341 w 8536341"/>
                      <a:gd name="connsiteY15" fmla="*/ 0 h 4760278"/>
                      <a:gd name="connsiteX16" fmla="*/ 8536341 w 8536341"/>
                      <a:gd name="connsiteY16" fmla="*/ 642638 h 4760278"/>
                      <a:gd name="connsiteX17" fmla="*/ 8536341 w 8536341"/>
                      <a:gd name="connsiteY17" fmla="*/ 1237672 h 4760278"/>
                      <a:gd name="connsiteX18" fmla="*/ 8536341 w 8536341"/>
                      <a:gd name="connsiteY18" fmla="*/ 1927913 h 4760278"/>
                      <a:gd name="connsiteX19" fmla="*/ 8536341 w 8536341"/>
                      <a:gd name="connsiteY19" fmla="*/ 2522947 h 4760278"/>
                      <a:gd name="connsiteX20" fmla="*/ 8536341 w 8536341"/>
                      <a:gd name="connsiteY20" fmla="*/ 2975174 h 4760278"/>
                      <a:gd name="connsiteX21" fmla="*/ 8536341 w 8536341"/>
                      <a:gd name="connsiteY21" fmla="*/ 3427400 h 4760278"/>
                      <a:gd name="connsiteX22" fmla="*/ 8536341 w 8536341"/>
                      <a:gd name="connsiteY22" fmla="*/ 4022435 h 4760278"/>
                      <a:gd name="connsiteX23" fmla="*/ 8536341 w 8536341"/>
                      <a:gd name="connsiteY23" fmla="*/ 4760278 h 4760278"/>
                      <a:gd name="connsiteX24" fmla="*/ 8052615 w 8536341"/>
                      <a:gd name="connsiteY24" fmla="*/ 4760278 h 4760278"/>
                      <a:gd name="connsiteX25" fmla="*/ 7568889 w 8536341"/>
                      <a:gd name="connsiteY25" fmla="*/ 4760278 h 4760278"/>
                      <a:gd name="connsiteX26" fmla="*/ 6914436 w 8536341"/>
                      <a:gd name="connsiteY26" fmla="*/ 4760278 h 4760278"/>
                      <a:gd name="connsiteX27" fmla="*/ 6259983 w 8536341"/>
                      <a:gd name="connsiteY27" fmla="*/ 4760278 h 4760278"/>
                      <a:gd name="connsiteX28" fmla="*/ 5605531 w 8536341"/>
                      <a:gd name="connsiteY28" fmla="*/ 4760278 h 4760278"/>
                      <a:gd name="connsiteX29" fmla="*/ 4951078 w 8536341"/>
                      <a:gd name="connsiteY29" fmla="*/ 4760278 h 4760278"/>
                      <a:gd name="connsiteX30" fmla="*/ 4552715 w 8536341"/>
                      <a:gd name="connsiteY30" fmla="*/ 4760278 h 4760278"/>
                      <a:gd name="connsiteX31" fmla="*/ 4239716 w 8536341"/>
                      <a:gd name="connsiteY31" fmla="*/ 4760278 h 4760278"/>
                      <a:gd name="connsiteX32" fmla="*/ 3755990 w 8536341"/>
                      <a:gd name="connsiteY32" fmla="*/ 4760278 h 4760278"/>
                      <a:gd name="connsiteX33" fmla="*/ 3016174 w 8536341"/>
                      <a:gd name="connsiteY33" fmla="*/ 4760278 h 4760278"/>
                      <a:gd name="connsiteX34" fmla="*/ 2276358 w 8536341"/>
                      <a:gd name="connsiteY34" fmla="*/ 4760278 h 4760278"/>
                      <a:gd name="connsiteX35" fmla="*/ 1536541 w 8536341"/>
                      <a:gd name="connsiteY35" fmla="*/ 4760278 h 4760278"/>
                      <a:gd name="connsiteX36" fmla="*/ 967452 w 8536341"/>
                      <a:gd name="connsiteY36" fmla="*/ 4760278 h 4760278"/>
                      <a:gd name="connsiteX37" fmla="*/ 0 w 8536341"/>
                      <a:gd name="connsiteY37" fmla="*/ 4760278 h 4760278"/>
                      <a:gd name="connsiteX38" fmla="*/ 0 w 8536341"/>
                      <a:gd name="connsiteY38" fmla="*/ 4212846 h 4760278"/>
                      <a:gd name="connsiteX39" fmla="*/ 0 w 8536341"/>
                      <a:gd name="connsiteY39" fmla="*/ 3665414 h 4760278"/>
                      <a:gd name="connsiteX40" fmla="*/ 0 w 8536341"/>
                      <a:gd name="connsiteY40" fmla="*/ 3165585 h 4760278"/>
                      <a:gd name="connsiteX41" fmla="*/ 0 w 8536341"/>
                      <a:gd name="connsiteY41" fmla="*/ 2713358 h 4760278"/>
                      <a:gd name="connsiteX42" fmla="*/ 0 w 8536341"/>
                      <a:gd name="connsiteY42" fmla="*/ 2165926 h 4760278"/>
                      <a:gd name="connsiteX43" fmla="*/ 0 w 8536341"/>
                      <a:gd name="connsiteY43" fmla="*/ 1523289 h 4760278"/>
                      <a:gd name="connsiteX44" fmla="*/ 0 w 8536341"/>
                      <a:gd name="connsiteY44" fmla="*/ 928254 h 4760278"/>
                      <a:gd name="connsiteX45" fmla="*/ 0 w 8536341"/>
                      <a:gd name="connsiteY45" fmla="*/ 0 h 4760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8536341" h="4760278" extrusionOk="0">
                        <a:moveTo>
                          <a:pt x="0" y="0"/>
                        </a:moveTo>
                        <a:cubicBezTo>
                          <a:pt x="290936" y="-45298"/>
                          <a:pt x="538178" y="60515"/>
                          <a:pt x="739816" y="0"/>
                        </a:cubicBezTo>
                        <a:cubicBezTo>
                          <a:pt x="941454" y="-60515"/>
                          <a:pt x="953962" y="37533"/>
                          <a:pt x="1052815" y="0"/>
                        </a:cubicBezTo>
                        <a:cubicBezTo>
                          <a:pt x="1151668" y="-37533"/>
                          <a:pt x="1407789" y="5913"/>
                          <a:pt x="1536541" y="0"/>
                        </a:cubicBezTo>
                        <a:cubicBezTo>
                          <a:pt x="1665293" y="-5913"/>
                          <a:pt x="2010017" y="26563"/>
                          <a:pt x="2276358" y="0"/>
                        </a:cubicBezTo>
                        <a:cubicBezTo>
                          <a:pt x="2542699" y="-26563"/>
                          <a:pt x="2481206" y="36159"/>
                          <a:pt x="2589357" y="0"/>
                        </a:cubicBezTo>
                        <a:cubicBezTo>
                          <a:pt x="2697508" y="-36159"/>
                          <a:pt x="3055024" y="5543"/>
                          <a:pt x="3329173" y="0"/>
                        </a:cubicBezTo>
                        <a:cubicBezTo>
                          <a:pt x="3603322" y="-5543"/>
                          <a:pt x="3783047" y="52678"/>
                          <a:pt x="3983626" y="0"/>
                        </a:cubicBezTo>
                        <a:cubicBezTo>
                          <a:pt x="4184205" y="-52678"/>
                          <a:pt x="4355081" y="29742"/>
                          <a:pt x="4467352" y="0"/>
                        </a:cubicBezTo>
                        <a:cubicBezTo>
                          <a:pt x="4579623" y="-29742"/>
                          <a:pt x="4790090" y="61749"/>
                          <a:pt x="5036441" y="0"/>
                        </a:cubicBezTo>
                        <a:cubicBezTo>
                          <a:pt x="5282792" y="-61749"/>
                          <a:pt x="5550029" y="13695"/>
                          <a:pt x="5690894" y="0"/>
                        </a:cubicBezTo>
                        <a:cubicBezTo>
                          <a:pt x="5831759" y="-13695"/>
                          <a:pt x="5933389" y="30158"/>
                          <a:pt x="6003893" y="0"/>
                        </a:cubicBezTo>
                        <a:cubicBezTo>
                          <a:pt x="6074397" y="-30158"/>
                          <a:pt x="6349341" y="11963"/>
                          <a:pt x="6658346" y="0"/>
                        </a:cubicBezTo>
                        <a:cubicBezTo>
                          <a:pt x="6967351" y="-11963"/>
                          <a:pt x="6870005" y="38371"/>
                          <a:pt x="7056709" y="0"/>
                        </a:cubicBezTo>
                        <a:cubicBezTo>
                          <a:pt x="7243413" y="-38371"/>
                          <a:pt x="7463443" y="25283"/>
                          <a:pt x="7625798" y="0"/>
                        </a:cubicBezTo>
                        <a:cubicBezTo>
                          <a:pt x="7788153" y="-25283"/>
                          <a:pt x="8224536" y="24674"/>
                          <a:pt x="8536341" y="0"/>
                        </a:cubicBezTo>
                        <a:cubicBezTo>
                          <a:pt x="8559403" y="141959"/>
                          <a:pt x="8477570" y="474110"/>
                          <a:pt x="8536341" y="642638"/>
                        </a:cubicBezTo>
                        <a:cubicBezTo>
                          <a:pt x="8595112" y="811166"/>
                          <a:pt x="8504568" y="948396"/>
                          <a:pt x="8536341" y="1237672"/>
                        </a:cubicBezTo>
                        <a:cubicBezTo>
                          <a:pt x="8568114" y="1526948"/>
                          <a:pt x="8494838" y="1585025"/>
                          <a:pt x="8536341" y="1927913"/>
                        </a:cubicBezTo>
                        <a:cubicBezTo>
                          <a:pt x="8577844" y="2270801"/>
                          <a:pt x="8513802" y="2245856"/>
                          <a:pt x="8536341" y="2522947"/>
                        </a:cubicBezTo>
                        <a:cubicBezTo>
                          <a:pt x="8558880" y="2800038"/>
                          <a:pt x="8490093" y="2880405"/>
                          <a:pt x="8536341" y="2975174"/>
                        </a:cubicBezTo>
                        <a:cubicBezTo>
                          <a:pt x="8582589" y="3069943"/>
                          <a:pt x="8536140" y="3282642"/>
                          <a:pt x="8536341" y="3427400"/>
                        </a:cubicBezTo>
                        <a:cubicBezTo>
                          <a:pt x="8536542" y="3572158"/>
                          <a:pt x="8536115" y="3876532"/>
                          <a:pt x="8536341" y="4022435"/>
                        </a:cubicBezTo>
                        <a:cubicBezTo>
                          <a:pt x="8536567" y="4168338"/>
                          <a:pt x="8528677" y="4502745"/>
                          <a:pt x="8536341" y="4760278"/>
                        </a:cubicBezTo>
                        <a:cubicBezTo>
                          <a:pt x="8388597" y="4818008"/>
                          <a:pt x="8263576" y="4715559"/>
                          <a:pt x="8052615" y="4760278"/>
                        </a:cubicBezTo>
                        <a:cubicBezTo>
                          <a:pt x="7841654" y="4804997"/>
                          <a:pt x="7685125" y="4713289"/>
                          <a:pt x="7568889" y="4760278"/>
                        </a:cubicBezTo>
                        <a:cubicBezTo>
                          <a:pt x="7452653" y="4807267"/>
                          <a:pt x="7162131" y="4683900"/>
                          <a:pt x="6914436" y="4760278"/>
                        </a:cubicBezTo>
                        <a:cubicBezTo>
                          <a:pt x="6666741" y="4836656"/>
                          <a:pt x="6447689" y="4705336"/>
                          <a:pt x="6259983" y="4760278"/>
                        </a:cubicBezTo>
                        <a:cubicBezTo>
                          <a:pt x="6072277" y="4815220"/>
                          <a:pt x="5895060" y="4689791"/>
                          <a:pt x="5605531" y="4760278"/>
                        </a:cubicBezTo>
                        <a:cubicBezTo>
                          <a:pt x="5316002" y="4830765"/>
                          <a:pt x="5221011" y="4727359"/>
                          <a:pt x="4951078" y="4760278"/>
                        </a:cubicBezTo>
                        <a:cubicBezTo>
                          <a:pt x="4681145" y="4793197"/>
                          <a:pt x="4731357" y="4746030"/>
                          <a:pt x="4552715" y="4760278"/>
                        </a:cubicBezTo>
                        <a:cubicBezTo>
                          <a:pt x="4374073" y="4774526"/>
                          <a:pt x="4390531" y="4746817"/>
                          <a:pt x="4239716" y="4760278"/>
                        </a:cubicBezTo>
                        <a:cubicBezTo>
                          <a:pt x="4088901" y="4773739"/>
                          <a:pt x="3956043" y="4721747"/>
                          <a:pt x="3755990" y="4760278"/>
                        </a:cubicBezTo>
                        <a:cubicBezTo>
                          <a:pt x="3555937" y="4798809"/>
                          <a:pt x="3377430" y="4691551"/>
                          <a:pt x="3016174" y="4760278"/>
                        </a:cubicBezTo>
                        <a:cubicBezTo>
                          <a:pt x="2654918" y="4829005"/>
                          <a:pt x="2442195" y="4736293"/>
                          <a:pt x="2276358" y="4760278"/>
                        </a:cubicBezTo>
                        <a:cubicBezTo>
                          <a:pt x="2110521" y="4784263"/>
                          <a:pt x="1803279" y="4721865"/>
                          <a:pt x="1536541" y="4760278"/>
                        </a:cubicBezTo>
                        <a:cubicBezTo>
                          <a:pt x="1269803" y="4798691"/>
                          <a:pt x="1085792" y="4693641"/>
                          <a:pt x="967452" y="4760278"/>
                        </a:cubicBezTo>
                        <a:cubicBezTo>
                          <a:pt x="849112" y="4826915"/>
                          <a:pt x="291384" y="4686517"/>
                          <a:pt x="0" y="4760278"/>
                        </a:cubicBezTo>
                        <a:cubicBezTo>
                          <a:pt x="-18209" y="4539929"/>
                          <a:pt x="22196" y="4385979"/>
                          <a:pt x="0" y="4212846"/>
                        </a:cubicBezTo>
                        <a:cubicBezTo>
                          <a:pt x="-22196" y="4039713"/>
                          <a:pt x="33467" y="3921882"/>
                          <a:pt x="0" y="3665414"/>
                        </a:cubicBezTo>
                        <a:cubicBezTo>
                          <a:pt x="-33467" y="3408946"/>
                          <a:pt x="20335" y="3331463"/>
                          <a:pt x="0" y="3165585"/>
                        </a:cubicBezTo>
                        <a:cubicBezTo>
                          <a:pt x="-20335" y="2999707"/>
                          <a:pt x="12716" y="2926084"/>
                          <a:pt x="0" y="2713358"/>
                        </a:cubicBezTo>
                        <a:cubicBezTo>
                          <a:pt x="-12716" y="2500632"/>
                          <a:pt x="47042" y="2391998"/>
                          <a:pt x="0" y="2165926"/>
                        </a:cubicBezTo>
                        <a:cubicBezTo>
                          <a:pt x="-47042" y="1939854"/>
                          <a:pt x="68681" y="1703802"/>
                          <a:pt x="0" y="1523289"/>
                        </a:cubicBezTo>
                        <a:cubicBezTo>
                          <a:pt x="-68681" y="1342776"/>
                          <a:pt x="31755" y="1069212"/>
                          <a:pt x="0" y="928254"/>
                        </a:cubicBezTo>
                        <a:cubicBezTo>
                          <a:pt x="-31755" y="787297"/>
                          <a:pt x="1297" y="30885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21F5A6-E006-4BF7-BEC7-351FFF72ADD1}"/>
              </a:ext>
            </a:extLst>
          </p:cNvPr>
          <p:cNvSpPr/>
          <p:nvPr/>
        </p:nvSpPr>
        <p:spPr>
          <a:xfrm>
            <a:off x="332237" y="223569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2" name="Picture 2" descr="Detective, Searching, Man, Search">
            <a:extLst>
              <a:ext uri="{FF2B5EF4-FFF2-40B4-BE49-F238E27FC236}">
                <a16:creationId xmlns:a16="http://schemas.microsoft.com/office/drawing/2014/main" id="{48AC48C6-87DE-4331-B479-4B24984A8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660" y="1462048"/>
            <a:ext cx="1457504" cy="147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2BDDC5D1-8552-44B4-84E9-50128CEC1716}"/>
              </a:ext>
            </a:extLst>
          </p:cNvPr>
          <p:cNvSpPr txBox="1">
            <a:spLocks/>
          </p:cNvSpPr>
          <p:nvPr/>
        </p:nvSpPr>
        <p:spPr>
          <a:xfrm>
            <a:off x="2993444" y="423925"/>
            <a:ext cx="3157112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u="sng" dirty="0">
                <a:latin typeface="Geo Sans Light NWEA" panose="02000603020000020003" pitchFamily="2" charset="0"/>
              </a:rPr>
              <a:t>Core Reading Skills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6FCDE5-78F8-41B0-93C1-8BEA684C462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pic>
        <p:nvPicPr>
          <p:cNvPr id="9" name="Picture 2" descr="Owl, Book, Animal, Literature, Studying">
            <a:extLst>
              <a:ext uri="{FF2B5EF4-FFF2-40B4-BE49-F238E27FC236}">
                <a16:creationId xmlns:a16="http://schemas.microsoft.com/office/drawing/2014/main" id="{4250CDF5-F7A9-43A8-93B5-FC1E8127A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14" y="1615461"/>
            <a:ext cx="1457503" cy="137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492A08DF-C696-4167-952F-2FAC59305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340" y="1530632"/>
            <a:ext cx="851651" cy="154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920BF6A2-A6CF-4CC4-8E10-4656D8FCF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14" y="1549639"/>
            <a:ext cx="1984616" cy="130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Google Shape;54;p13">
            <a:extLst>
              <a:ext uri="{FF2B5EF4-FFF2-40B4-BE49-F238E27FC236}">
                <a16:creationId xmlns:a16="http://schemas.microsoft.com/office/drawing/2014/main" id="{DF6D0351-CA74-4DCD-ACB3-1A8DEB4490A5}"/>
              </a:ext>
            </a:extLst>
          </p:cNvPr>
          <p:cNvSpPr txBox="1">
            <a:spLocks/>
          </p:cNvSpPr>
          <p:nvPr/>
        </p:nvSpPr>
        <p:spPr>
          <a:xfrm>
            <a:off x="6949687" y="2886040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Inference</a:t>
            </a:r>
          </a:p>
        </p:txBody>
      </p:sp>
      <p:sp>
        <p:nvSpPr>
          <p:cNvPr id="17" name="Google Shape;54;p13">
            <a:extLst>
              <a:ext uri="{FF2B5EF4-FFF2-40B4-BE49-F238E27FC236}">
                <a16:creationId xmlns:a16="http://schemas.microsoft.com/office/drawing/2014/main" id="{92936527-F6EF-4DF8-948B-E083F877D47D}"/>
              </a:ext>
            </a:extLst>
          </p:cNvPr>
          <p:cNvSpPr txBox="1">
            <a:spLocks/>
          </p:cNvSpPr>
          <p:nvPr/>
        </p:nvSpPr>
        <p:spPr>
          <a:xfrm>
            <a:off x="582432" y="2886041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Vocabulary</a:t>
            </a:r>
          </a:p>
        </p:txBody>
      </p:sp>
      <p:sp>
        <p:nvSpPr>
          <p:cNvPr id="18" name="Google Shape;54;p13">
            <a:extLst>
              <a:ext uri="{FF2B5EF4-FFF2-40B4-BE49-F238E27FC236}">
                <a16:creationId xmlns:a16="http://schemas.microsoft.com/office/drawing/2014/main" id="{B09401FA-6196-4611-AFA7-72E5ECCA09A8}"/>
              </a:ext>
            </a:extLst>
          </p:cNvPr>
          <p:cNvSpPr txBox="1">
            <a:spLocks/>
          </p:cNvSpPr>
          <p:nvPr/>
        </p:nvSpPr>
        <p:spPr>
          <a:xfrm>
            <a:off x="4722720" y="2886040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Retrieval</a:t>
            </a:r>
          </a:p>
        </p:txBody>
      </p:sp>
      <p:sp>
        <p:nvSpPr>
          <p:cNvPr id="19" name="Google Shape;54;p13">
            <a:extLst>
              <a:ext uri="{FF2B5EF4-FFF2-40B4-BE49-F238E27FC236}">
                <a16:creationId xmlns:a16="http://schemas.microsoft.com/office/drawing/2014/main" id="{C5981F74-2024-48BB-A469-953CC1B70F99}"/>
              </a:ext>
            </a:extLst>
          </p:cNvPr>
          <p:cNvSpPr txBox="1">
            <a:spLocks/>
          </p:cNvSpPr>
          <p:nvPr/>
        </p:nvSpPr>
        <p:spPr>
          <a:xfrm>
            <a:off x="2458878" y="2886041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Fluency</a:t>
            </a:r>
          </a:p>
        </p:txBody>
      </p:sp>
    </p:spTree>
    <p:extLst>
      <p:ext uri="{BB962C8B-B14F-4D97-AF65-F5344CB8AC3E}">
        <p14:creationId xmlns:p14="http://schemas.microsoft.com/office/powerpoint/2010/main" val="393461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FB7EC86B-2605-4EE7-AEB0-E088CAFD3B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9" r="1282"/>
          <a:stretch/>
        </p:blipFill>
        <p:spPr bwMode="auto">
          <a:xfrm>
            <a:off x="0" y="-13386"/>
            <a:ext cx="9144000" cy="5156885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895175725">
                  <a:custGeom>
                    <a:avLst/>
                    <a:gdLst>
                      <a:gd name="connsiteX0" fmla="*/ 0 w 8536341"/>
                      <a:gd name="connsiteY0" fmla="*/ 0 h 4760278"/>
                      <a:gd name="connsiteX1" fmla="*/ 739816 w 8536341"/>
                      <a:gd name="connsiteY1" fmla="*/ 0 h 4760278"/>
                      <a:gd name="connsiteX2" fmla="*/ 1052815 w 8536341"/>
                      <a:gd name="connsiteY2" fmla="*/ 0 h 4760278"/>
                      <a:gd name="connsiteX3" fmla="*/ 1536541 w 8536341"/>
                      <a:gd name="connsiteY3" fmla="*/ 0 h 4760278"/>
                      <a:gd name="connsiteX4" fmla="*/ 2276358 w 8536341"/>
                      <a:gd name="connsiteY4" fmla="*/ 0 h 4760278"/>
                      <a:gd name="connsiteX5" fmla="*/ 2589357 w 8536341"/>
                      <a:gd name="connsiteY5" fmla="*/ 0 h 4760278"/>
                      <a:gd name="connsiteX6" fmla="*/ 3329173 w 8536341"/>
                      <a:gd name="connsiteY6" fmla="*/ 0 h 4760278"/>
                      <a:gd name="connsiteX7" fmla="*/ 3983626 w 8536341"/>
                      <a:gd name="connsiteY7" fmla="*/ 0 h 4760278"/>
                      <a:gd name="connsiteX8" fmla="*/ 4467352 w 8536341"/>
                      <a:gd name="connsiteY8" fmla="*/ 0 h 4760278"/>
                      <a:gd name="connsiteX9" fmla="*/ 5036441 w 8536341"/>
                      <a:gd name="connsiteY9" fmla="*/ 0 h 4760278"/>
                      <a:gd name="connsiteX10" fmla="*/ 5690894 w 8536341"/>
                      <a:gd name="connsiteY10" fmla="*/ 0 h 4760278"/>
                      <a:gd name="connsiteX11" fmla="*/ 6003893 w 8536341"/>
                      <a:gd name="connsiteY11" fmla="*/ 0 h 4760278"/>
                      <a:gd name="connsiteX12" fmla="*/ 6658346 w 8536341"/>
                      <a:gd name="connsiteY12" fmla="*/ 0 h 4760278"/>
                      <a:gd name="connsiteX13" fmla="*/ 7056709 w 8536341"/>
                      <a:gd name="connsiteY13" fmla="*/ 0 h 4760278"/>
                      <a:gd name="connsiteX14" fmla="*/ 7625798 w 8536341"/>
                      <a:gd name="connsiteY14" fmla="*/ 0 h 4760278"/>
                      <a:gd name="connsiteX15" fmla="*/ 8536341 w 8536341"/>
                      <a:gd name="connsiteY15" fmla="*/ 0 h 4760278"/>
                      <a:gd name="connsiteX16" fmla="*/ 8536341 w 8536341"/>
                      <a:gd name="connsiteY16" fmla="*/ 642638 h 4760278"/>
                      <a:gd name="connsiteX17" fmla="*/ 8536341 w 8536341"/>
                      <a:gd name="connsiteY17" fmla="*/ 1237672 h 4760278"/>
                      <a:gd name="connsiteX18" fmla="*/ 8536341 w 8536341"/>
                      <a:gd name="connsiteY18" fmla="*/ 1927913 h 4760278"/>
                      <a:gd name="connsiteX19" fmla="*/ 8536341 w 8536341"/>
                      <a:gd name="connsiteY19" fmla="*/ 2522947 h 4760278"/>
                      <a:gd name="connsiteX20" fmla="*/ 8536341 w 8536341"/>
                      <a:gd name="connsiteY20" fmla="*/ 2975174 h 4760278"/>
                      <a:gd name="connsiteX21" fmla="*/ 8536341 w 8536341"/>
                      <a:gd name="connsiteY21" fmla="*/ 3427400 h 4760278"/>
                      <a:gd name="connsiteX22" fmla="*/ 8536341 w 8536341"/>
                      <a:gd name="connsiteY22" fmla="*/ 4022435 h 4760278"/>
                      <a:gd name="connsiteX23" fmla="*/ 8536341 w 8536341"/>
                      <a:gd name="connsiteY23" fmla="*/ 4760278 h 4760278"/>
                      <a:gd name="connsiteX24" fmla="*/ 8052615 w 8536341"/>
                      <a:gd name="connsiteY24" fmla="*/ 4760278 h 4760278"/>
                      <a:gd name="connsiteX25" fmla="*/ 7568889 w 8536341"/>
                      <a:gd name="connsiteY25" fmla="*/ 4760278 h 4760278"/>
                      <a:gd name="connsiteX26" fmla="*/ 6914436 w 8536341"/>
                      <a:gd name="connsiteY26" fmla="*/ 4760278 h 4760278"/>
                      <a:gd name="connsiteX27" fmla="*/ 6259983 w 8536341"/>
                      <a:gd name="connsiteY27" fmla="*/ 4760278 h 4760278"/>
                      <a:gd name="connsiteX28" fmla="*/ 5605531 w 8536341"/>
                      <a:gd name="connsiteY28" fmla="*/ 4760278 h 4760278"/>
                      <a:gd name="connsiteX29" fmla="*/ 4951078 w 8536341"/>
                      <a:gd name="connsiteY29" fmla="*/ 4760278 h 4760278"/>
                      <a:gd name="connsiteX30" fmla="*/ 4552715 w 8536341"/>
                      <a:gd name="connsiteY30" fmla="*/ 4760278 h 4760278"/>
                      <a:gd name="connsiteX31" fmla="*/ 4239716 w 8536341"/>
                      <a:gd name="connsiteY31" fmla="*/ 4760278 h 4760278"/>
                      <a:gd name="connsiteX32" fmla="*/ 3755990 w 8536341"/>
                      <a:gd name="connsiteY32" fmla="*/ 4760278 h 4760278"/>
                      <a:gd name="connsiteX33" fmla="*/ 3016174 w 8536341"/>
                      <a:gd name="connsiteY33" fmla="*/ 4760278 h 4760278"/>
                      <a:gd name="connsiteX34" fmla="*/ 2276358 w 8536341"/>
                      <a:gd name="connsiteY34" fmla="*/ 4760278 h 4760278"/>
                      <a:gd name="connsiteX35" fmla="*/ 1536541 w 8536341"/>
                      <a:gd name="connsiteY35" fmla="*/ 4760278 h 4760278"/>
                      <a:gd name="connsiteX36" fmla="*/ 967452 w 8536341"/>
                      <a:gd name="connsiteY36" fmla="*/ 4760278 h 4760278"/>
                      <a:gd name="connsiteX37" fmla="*/ 0 w 8536341"/>
                      <a:gd name="connsiteY37" fmla="*/ 4760278 h 4760278"/>
                      <a:gd name="connsiteX38" fmla="*/ 0 w 8536341"/>
                      <a:gd name="connsiteY38" fmla="*/ 4212846 h 4760278"/>
                      <a:gd name="connsiteX39" fmla="*/ 0 w 8536341"/>
                      <a:gd name="connsiteY39" fmla="*/ 3665414 h 4760278"/>
                      <a:gd name="connsiteX40" fmla="*/ 0 w 8536341"/>
                      <a:gd name="connsiteY40" fmla="*/ 3165585 h 4760278"/>
                      <a:gd name="connsiteX41" fmla="*/ 0 w 8536341"/>
                      <a:gd name="connsiteY41" fmla="*/ 2713358 h 4760278"/>
                      <a:gd name="connsiteX42" fmla="*/ 0 w 8536341"/>
                      <a:gd name="connsiteY42" fmla="*/ 2165926 h 4760278"/>
                      <a:gd name="connsiteX43" fmla="*/ 0 w 8536341"/>
                      <a:gd name="connsiteY43" fmla="*/ 1523289 h 4760278"/>
                      <a:gd name="connsiteX44" fmla="*/ 0 w 8536341"/>
                      <a:gd name="connsiteY44" fmla="*/ 928254 h 4760278"/>
                      <a:gd name="connsiteX45" fmla="*/ 0 w 8536341"/>
                      <a:gd name="connsiteY45" fmla="*/ 0 h 4760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8536341" h="4760278" extrusionOk="0">
                        <a:moveTo>
                          <a:pt x="0" y="0"/>
                        </a:moveTo>
                        <a:cubicBezTo>
                          <a:pt x="290936" y="-45298"/>
                          <a:pt x="538178" y="60515"/>
                          <a:pt x="739816" y="0"/>
                        </a:cubicBezTo>
                        <a:cubicBezTo>
                          <a:pt x="941454" y="-60515"/>
                          <a:pt x="953962" y="37533"/>
                          <a:pt x="1052815" y="0"/>
                        </a:cubicBezTo>
                        <a:cubicBezTo>
                          <a:pt x="1151668" y="-37533"/>
                          <a:pt x="1407789" y="5913"/>
                          <a:pt x="1536541" y="0"/>
                        </a:cubicBezTo>
                        <a:cubicBezTo>
                          <a:pt x="1665293" y="-5913"/>
                          <a:pt x="2010017" y="26563"/>
                          <a:pt x="2276358" y="0"/>
                        </a:cubicBezTo>
                        <a:cubicBezTo>
                          <a:pt x="2542699" y="-26563"/>
                          <a:pt x="2481206" y="36159"/>
                          <a:pt x="2589357" y="0"/>
                        </a:cubicBezTo>
                        <a:cubicBezTo>
                          <a:pt x="2697508" y="-36159"/>
                          <a:pt x="3055024" y="5543"/>
                          <a:pt x="3329173" y="0"/>
                        </a:cubicBezTo>
                        <a:cubicBezTo>
                          <a:pt x="3603322" y="-5543"/>
                          <a:pt x="3783047" y="52678"/>
                          <a:pt x="3983626" y="0"/>
                        </a:cubicBezTo>
                        <a:cubicBezTo>
                          <a:pt x="4184205" y="-52678"/>
                          <a:pt x="4355081" y="29742"/>
                          <a:pt x="4467352" y="0"/>
                        </a:cubicBezTo>
                        <a:cubicBezTo>
                          <a:pt x="4579623" y="-29742"/>
                          <a:pt x="4790090" y="61749"/>
                          <a:pt x="5036441" y="0"/>
                        </a:cubicBezTo>
                        <a:cubicBezTo>
                          <a:pt x="5282792" y="-61749"/>
                          <a:pt x="5550029" y="13695"/>
                          <a:pt x="5690894" y="0"/>
                        </a:cubicBezTo>
                        <a:cubicBezTo>
                          <a:pt x="5831759" y="-13695"/>
                          <a:pt x="5933389" y="30158"/>
                          <a:pt x="6003893" y="0"/>
                        </a:cubicBezTo>
                        <a:cubicBezTo>
                          <a:pt x="6074397" y="-30158"/>
                          <a:pt x="6349341" y="11963"/>
                          <a:pt x="6658346" y="0"/>
                        </a:cubicBezTo>
                        <a:cubicBezTo>
                          <a:pt x="6967351" y="-11963"/>
                          <a:pt x="6870005" y="38371"/>
                          <a:pt x="7056709" y="0"/>
                        </a:cubicBezTo>
                        <a:cubicBezTo>
                          <a:pt x="7243413" y="-38371"/>
                          <a:pt x="7463443" y="25283"/>
                          <a:pt x="7625798" y="0"/>
                        </a:cubicBezTo>
                        <a:cubicBezTo>
                          <a:pt x="7788153" y="-25283"/>
                          <a:pt x="8224536" y="24674"/>
                          <a:pt x="8536341" y="0"/>
                        </a:cubicBezTo>
                        <a:cubicBezTo>
                          <a:pt x="8559403" y="141959"/>
                          <a:pt x="8477570" y="474110"/>
                          <a:pt x="8536341" y="642638"/>
                        </a:cubicBezTo>
                        <a:cubicBezTo>
                          <a:pt x="8595112" y="811166"/>
                          <a:pt x="8504568" y="948396"/>
                          <a:pt x="8536341" y="1237672"/>
                        </a:cubicBezTo>
                        <a:cubicBezTo>
                          <a:pt x="8568114" y="1526948"/>
                          <a:pt x="8494838" y="1585025"/>
                          <a:pt x="8536341" y="1927913"/>
                        </a:cubicBezTo>
                        <a:cubicBezTo>
                          <a:pt x="8577844" y="2270801"/>
                          <a:pt x="8513802" y="2245856"/>
                          <a:pt x="8536341" y="2522947"/>
                        </a:cubicBezTo>
                        <a:cubicBezTo>
                          <a:pt x="8558880" y="2800038"/>
                          <a:pt x="8490093" y="2880405"/>
                          <a:pt x="8536341" y="2975174"/>
                        </a:cubicBezTo>
                        <a:cubicBezTo>
                          <a:pt x="8582589" y="3069943"/>
                          <a:pt x="8536140" y="3282642"/>
                          <a:pt x="8536341" y="3427400"/>
                        </a:cubicBezTo>
                        <a:cubicBezTo>
                          <a:pt x="8536542" y="3572158"/>
                          <a:pt x="8536115" y="3876532"/>
                          <a:pt x="8536341" y="4022435"/>
                        </a:cubicBezTo>
                        <a:cubicBezTo>
                          <a:pt x="8536567" y="4168338"/>
                          <a:pt x="8528677" y="4502745"/>
                          <a:pt x="8536341" y="4760278"/>
                        </a:cubicBezTo>
                        <a:cubicBezTo>
                          <a:pt x="8388597" y="4818008"/>
                          <a:pt x="8263576" y="4715559"/>
                          <a:pt x="8052615" y="4760278"/>
                        </a:cubicBezTo>
                        <a:cubicBezTo>
                          <a:pt x="7841654" y="4804997"/>
                          <a:pt x="7685125" y="4713289"/>
                          <a:pt x="7568889" y="4760278"/>
                        </a:cubicBezTo>
                        <a:cubicBezTo>
                          <a:pt x="7452653" y="4807267"/>
                          <a:pt x="7162131" y="4683900"/>
                          <a:pt x="6914436" y="4760278"/>
                        </a:cubicBezTo>
                        <a:cubicBezTo>
                          <a:pt x="6666741" y="4836656"/>
                          <a:pt x="6447689" y="4705336"/>
                          <a:pt x="6259983" y="4760278"/>
                        </a:cubicBezTo>
                        <a:cubicBezTo>
                          <a:pt x="6072277" y="4815220"/>
                          <a:pt x="5895060" y="4689791"/>
                          <a:pt x="5605531" y="4760278"/>
                        </a:cubicBezTo>
                        <a:cubicBezTo>
                          <a:pt x="5316002" y="4830765"/>
                          <a:pt x="5221011" y="4727359"/>
                          <a:pt x="4951078" y="4760278"/>
                        </a:cubicBezTo>
                        <a:cubicBezTo>
                          <a:pt x="4681145" y="4793197"/>
                          <a:pt x="4731357" y="4746030"/>
                          <a:pt x="4552715" y="4760278"/>
                        </a:cubicBezTo>
                        <a:cubicBezTo>
                          <a:pt x="4374073" y="4774526"/>
                          <a:pt x="4390531" y="4746817"/>
                          <a:pt x="4239716" y="4760278"/>
                        </a:cubicBezTo>
                        <a:cubicBezTo>
                          <a:pt x="4088901" y="4773739"/>
                          <a:pt x="3956043" y="4721747"/>
                          <a:pt x="3755990" y="4760278"/>
                        </a:cubicBezTo>
                        <a:cubicBezTo>
                          <a:pt x="3555937" y="4798809"/>
                          <a:pt x="3377430" y="4691551"/>
                          <a:pt x="3016174" y="4760278"/>
                        </a:cubicBezTo>
                        <a:cubicBezTo>
                          <a:pt x="2654918" y="4829005"/>
                          <a:pt x="2442195" y="4736293"/>
                          <a:pt x="2276358" y="4760278"/>
                        </a:cubicBezTo>
                        <a:cubicBezTo>
                          <a:pt x="2110521" y="4784263"/>
                          <a:pt x="1803279" y="4721865"/>
                          <a:pt x="1536541" y="4760278"/>
                        </a:cubicBezTo>
                        <a:cubicBezTo>
                          <a:pt x="1269803" y="4798691"/>
                          <a:pt x="1085792" y="4693641"/>
                          <a:pt x="967452" y="4760278"/>
                        </a:cubicBezTo>
                        <a:cubicBezTo>
                          <a:pt x="849112" y="4826915"/>
                          <a:pt x="291384" y="4686517"/>
                          <a:pt x="0" y="4760278"/>
                        </a:cubicBezTo>
                        <a:cubicBezTo>
                          <a:pt x="-18209" y="4539929"/>
                          <a:pt x="22196" y="4385979"/>
                          <a:pt x="0" y="4212846"/>
                        </a:cubicBezTo>
                        <a:cubicBezTo>
                          <a:pt x="-22196" y="4039713"/>
                          <a:pt x="33467" y="3921882"/>
                          <a:pt x="0" y="3665414"/>
                        </a:cubicBezTo>
                        <a:cubicBezTo>
                          <a:pt x="-33467" y="3408946"/>
                          <a:pt x="20335" y="3331463"/>
                          <a:pt x="0" y="3165585"/>
                        </a:cubicBezTo>
                        <a:cubicBezTo>
                          <a:pt x="-20335" y="2999707"/>
                          <a:pt x="12716" y="2926084"/>
                          <a:pt x="0" y="2713358"/>
                        </a:cubicBezTo>
                        <a:cubicBezTo>
                          <a:pt x="-12716" y="2500632"/>
                          <a:pt x="47042" y="2391998"/>
                          <a:pt x="0" y="2165926"/>
                        </a:cubicBezTo>
                        <a:cubicBezTo>
                          <a:pt x="-47042" y="1939854"/>
                          <a:pt x="68681" y="1703802"/>
                          <a:pt x="0" y="1523289"/>
                        </a:cubicBezTo>
                        <a:cubicBezTo>
                          <a:pt x="-68681" y="1342776"/>
                          <a:pt x="31755" y="1069212"/>
                          <a:pt x="0" y="928254"/>
                        </a:cubicBezTo>
                        <a:cubicBezTo>
                          <a:pt x="-31755" y="787297"/>
                          <a:pt x="1297" y="30885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121F5A6-E006-4BF7-BEC7-351FFF72ADD1}"/>
              </a:ext>
            </a:extLst>
          </p:cNvPr>
          <p:cNvSpPr/>
          <p:nvPr/>
        </p:nvSpPr>
        <p:spPr>
          <a:xfrm>
            <a:off x="332237" y="223569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2BDDC5D1-8552-44B4-84E9-50128CEC1716}"/>
              </a:ext>
            </a:extLst>
          </p:cNvPr>
          <p:cNvSpPr txBox="1">
            <a:spLocks/>
          </p:cNvSpPr>
          <p:nvPr/>
        </p:nvSpPr>
        <p:spPr>
          <a:xfrm>
            <a:off x="3079915" y="468874"/>
            <a:ext cx="298417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u="sng" dirty="0">
                <a:latin typeface="Geo Sans Light NWEA" panose="02000603020000020003" pitchFamily="2" charset="0"/>
              </a:rPr>
              <a:t>Lesson Features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6FCDE5-78F8-41B0-93C1-8BEA684C462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EF52B18-BB64-4C84-AD17-D9AC32815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837" y="1545021"/>
            <a:ext cx="1548477" cy="138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64132249-39AB-4DC4-91E5-290E830D6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119" y="1619343"/>
            <a:ext cx="1176703" cy="117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isco Ball, Mirror Ball, Glitter Ball">
            <a:extLst>
              <a:ext uri="{FF2B5EF4-FFF2-40B4-BE49-F238E27FC236}">
                <a16:creationId xmlns:a16="http://schemas.microsoft.com/office/drawing/2014/main" id="{37086F1D-F379-44F5-ADDD-9897A28C5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728" y="716240"/>
            <a:ext cx="1086069" cy="217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3D45EB63-6FC2-47C3-A4CA-D7DAD21D9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18" y="1527031"/>
            <a:ext cx="1417823" cy="141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Google Shape;54;p13">
            <a:extLst>
              <a:ext uri="{FF2B5EF4-FFF2-40B4-BE49-F238E27FC236}">
                <a16:creationId xmlns:a16="http://schemas.microsoft.com/office/drawing/2014/main" id="{BDBDB4AC-E2C5-4C34-B87B-E3F4C37A4FE4}"/>
              </a:ext>
            </a:extLst>
          </p:cNvPr>
          <p:cNvSpPr txBox="1">
            <a:spLocks/>
          </p:cNvSpPr>
          <p:nvPr/>
        </p:nvSpPr>
        <p:spPr>
          <a:xfrm>
            <a:off x="430321" y="2839170"/>
            <a:ext cx="2028194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General Gist</a:t>
            </a:r>
          </a:p>
        </p:txBody>
      </p:sp>
      <p:sp>
        <p:nvSpPr>
          <p:cNvPr id="17" name="Google Shape;54;p13">
            <a:extLst>
              <a:ext uri="{FF2B5EF4-FFF2-40B4-BE49-F238E27FC236}">
                <a16:creationId xmlns:a16="http://schemas.microsoft.com/office/drawing/2014/main" id="{83A7B643-F8EF-497B-9849-F9D61BBB80C6}"/>
              </a:ext>
            </a:extLst>
          </p:cNvPr>
          <p:cNvSpPr txBox="1">
            <a:spLocks/>
          </p:cNvSpPr>
          <p:nvPr/>
        </p:nvSpPr>
        <p:spPr>
          <a:xfrm>
            <a:off x="2556600" y="2839170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Oracy</a:t>
            </a:r>
          </a:p>
        </p:txBody>
      </p:sp>
      <p:sp>
        <p:nvSpPr>
          <p:cNvPr id="18" name="Google Shape;54;p13">
            <a:extLst>
              <a:ext uri="{FF2B5EF4-FFF2-40B4-BE49-F238E27FC236}">
                <a16:creationId xmlns:a16="http://schemas.microsoft.com/office/drawing/2014/main" id="{FFB07985-5DED-4739-8B1E-5473D9FE2BF3}"/>
              </a:ext>
            </a:extLst>
          </p:cNvPr>
          <p:cNvSpPr txBox="1">
            <a:spLocks/>
          </p:cNvSpPr>
          <p:nvPr/>
        </p:nvSpPr>
        <p:spPr>
          <a:xfrm>
            <a:off x="4713894" y="2888379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Challenge</a:t>
            </a:r>
          </a:p>
        </p:txBody>
      </p:sp>
      <p:sp>
        <p:nvSpPr>
          <p:cNvPr id="19" name="Google Shape;54;p13">
            <a:extLst>
              <a:ext uri="{FF2B5EF4-FFF2-40B4-BE49-F238E27FC236}">
                <a16:creationId xmlns:a16="http://schemas.microsoft.com/office/drawing/2014/main" id="{321E2A59-23AC-4594-AAB4-1FDD1888AB57}"/>
              </a:ext>
            </a:extLst>
          </p:cNvPr>
          <p:cNvSpPr txBox="1">
            <a:spLocks/>
          </p:cNvSpPr>
          <p:nvPr/>
        </p:nvSpPr>
        <p:spPr>
          <a:xfrm>
            <a:off x="6715333" y="2918505"/>
            <a:ext cx="1739450" cy="6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dirty="0">
                <a:latin typeface="Geo Sans Light NWEA" panose="02000603020000020003" pitchFamily="2" charset="0"/>
              </a:rPr>
              <a:t>D.I.S.C.O.</a:t>
            </a:r>
          </a:p>
        </p:txBody>
      </p:sp>
    </p:spTree>
    <p:extLst>
      <p:ext uri="{BB962C8B-B14F-4D97-AF65-F5344CB8AC3E}">
        <p14:creationId xmlns:p14="http://schemas.microsoft.com/office/powerpoint/2010/main" val="2028435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DF3681-0FE6-4D1D-ADEB-9964850AD1C6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626543" y="318977"/>
            <a:ext cx="1890914" cy="7450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latin typeface="Geo Sans Light NWEA" panose="02000603020000020003" pitchFamily="2" charset="0"/>
              </a:rPr>
              <a:t>Agenda</a:t>
            </a:r>
            <a:endParaRPr sz="3600" dirty="0">
              <a:latin typeface="Geo Sans Light NWEA" panose="02000603020000020003" pitchFamily="2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9CC63B-511B-440D-839A-6BB4267E95A7}"/>
              </a:ext>
            </a:extLst>
          </p:cNvPr>
          <p:cNvSpPr/>
          <p:nvPr/>
        </p:nvSpPr>
        <p:spPr>
          <a:xfrm>
            <a:off x="2333846" y="1254642"/>
            <a:ext cx="4476307" cy="4997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Background Information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38169AF-1EEB-4928-947B-8C9176226A06}"/>
              </a:ext>
            </a:extLst>
          </p:cNvPr>
          <p:cNvSpPr/>
          <p:nvPr/>
        </p:nvSpPr>
        <p:spPr>
          <a:xfrm>
            <a:off x="2333845" y="2117540"/>
            <a:ext cx="4476307" cy="49973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Pre-vocabulary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2932A12-641C-4B5D-B987-8DCF1DB5BCE5}"/>
              </a:ext>
            </a:extLst>
          </p:cNvPr>
          <p:cNvSpPr/>
          <p:nvPr/>
        </p:nvSpPr>
        <p:spPr>
          <a:xfrm>
            <a:off x="2333845" y="2980439"/>
            <a:ext cx="4476307" cy="4997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Read and discuss the text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1D9283-234E-4AB8-9164-01D2F2F59F05}"/>
              </a:ext>
            </a:extLst>
          </p:cNvPr>
          <p:cNvSpPr/>
          <p:nvPr/>
        </p:nvSpPr>
        <p:spPr>
          <a:xfrm>
            <a:off x="2333846" y="3888858"/>
            <a:ext cx="4476307" cy="49973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Understand the tricky vocabulary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B8EB40-DBB1-48B5-9CF3-B17D08C327E5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flipH="1">
            <a:off x="4571999" y="1754372"/>
            <a:ext cx="1" cy="3631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EAA902A-3E12-4DC6-A291-1DE20A26CAB6}"/>
              </a:ext>
            </a:extLst>
          </p:cNvPr>
          <p:cNvCxnSpPr/>
          <p:nvPr/>
        </p:nvCxnSpPr>
        <p:spPr>
          <a:xfrm flipH="1">
            <a:off x="4571997" y="2640030"/>
            <a:ext cx="1" cy="3631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874D83-694F-4312-A384-3EC80E387C4D}"/>
              </a:ext>
            </a:extLst>
          </p:cNvPr>
          <p:cNvCxnSpPr/>
          <p:nvPr/>
        </p:nvCxnSpPr>
        <p:spPr>
          <a:xfrm flipH="1">
            <a:off x="4571997" y="3503263"/>
            <a:ext cx="1" cy="3631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AEF1E07-E122-413E-BFF8-68D8F8F2C56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8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6A38584-D28D-450E-907F-EA4B22DC87EF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7281CD-25B9-4B92-91E4-C0530C308A25}"/>
              </a:ext>
            </a:extLst>
          </p:cNvPr>
          <p:cNvSpPr txBox="1"/>
          <p:nvPr/>
        </p:nvSpPr>
        <p:spPr>
          <a:xfrm>
            <a:off x="1140650" y="4366511"/>
            <a:ext cx="35419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Map of the U.K.</a:t>
            </a:r>
          </a:p>
        </p:txBody>
      </p:sp>
      <p:sp>
        <p:nvSpPr>
          <p:cNvPr id="9" name="Google Shape;61;p14">
            <a:extLst>
              <a:ext uri="{FF2B5EF4-FFF2-40B4-BE49-F238E27FC236}">
                <a16:creationId xmlns:a16="http://schemas.microsoft.com/office/drawing/2014/main" id="{83E0136D-FDA4-42CE-9121-B01A412854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78431" y="1341052"/>
            <a:ext cx="1290948" cy="5866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>
              <a:buClr>
                <a:srgbClr val="333333"/>
              </a:buClr>
              <a:buSzPts val="2000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</a:rPr>
              <a:t>S</a:t>
            </a:r>
            <a:r>
              <a:rPr lang="en-US" b="0" i="0" dirty="0">
                <a:solidFill>
                  <a:schemeClr val="tx1"/>
                </a:solidFill>
                <a:effectLst/>
                <a:latin typeface="Geo Sans Light NWEA" panose="02000603020000020003" pitchFamily="2" charset="0"/>
              </a:rPr>
              <a:t>cotland</a:t>
            </a:r>
            <a:endParaRPr lang="en-GB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1593981-17C7-43B9-9955-9919AFC2B2EB}"/>
              </a:ext>
            </a:extLst>
          </p:cNvPr>
          <p:cNvSpPr/>
          <p:nvPr/>
        </p:nvSpPr>
        <p:spPr>
          <a:xfrm>
            <a:off x="2333846" y="402578"/>
            <a:ext cx="4476307" cy="4997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Background Information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9C0746-1B3A-4C78-AD58-93382BC970A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pic>
        <p:nvPicPr>
          <p:cNvPr id="2" name="Picture 2" descr="Free Uk England vector and picture">
            <a:extLst>
              <a:ext uri="{FF2B5EF4-FFF2-40B4-BE49-F238E27FC236}">
                <a16:creationId xmlns:a16="http://schemas.microsoft.com/office/drawing/2014/main" id="{D3BD8B19-266D-9AF1-BD3E-E0EEDCFE9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09" y="983491"/>
            <a:ext cx="2132096" cy="344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61;p14">
            <a:extLst>
              <a:ext uri="{FF2B5EF4-FFF2-40B4-BE49-F238E27FC236}">
                <a16:creationId xmlns:a16="http://schemas.microsoft.com/office/drawing/2014/main" id="{FFBB7EB9-CCAB-0EBC-C755-9FFB20FEF9DE}"/>
              </a:ext>
            </a:extLst>
          </p:cNvPr>
          <p:cNvSpPr txBox="1">
            <a:spLocks/>
          </p:cNvSpPr>
          <p:nvPr/>
        </p:nvSpPr>
        <p:spPr>
          <a:xfrm>
            <a:off x="3823905" y="2581573"/>
            <a:ext cx="1290948" cy="586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>
              <a:buClr>
                <a:srgbClr val="333333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</a:rPr>
              <a:t>England</a:t>
            </a:r>
            <a:endParaRPr lang="en-GB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4" name="Google Shape;61;p14">
            <a:extLst>
              <a:ext uri="{FF2B5EF4-FFF2-40B4-BE49-F238E27FC236}">
                <a16:creationId xmlns:a16="http://schemas.microsoft.com/office/drawing/2014/main" id="{BE31485E-8E90-FF9E-D5F7-5745B4E35AE1}"/>
              </a:ext>
            </a:extLst>
          </p:cNvPr>
          <p:cNvSpPr txBox="1">
            <a:spLocks/>
          </p:cNvSpPr>
          <p:nvPr/>
        </p:nvSpPr>
        <p:spPr>
          <a:xfrm>
            <a:off x="1046335" y="3529371"/>
            <a:ext cx="1290948" cy="586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>
              <a:buClr>
                <a:srgbClr val="333333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</a:rPr>
              <a:t>Wales</a:t>
            </a:r>
            <a:endParaRPr lang="en-GB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5" name="Google Shape;61;p14">
            <a:extLst>
              <a:ext uri="{FF2B5EF4-FFF2-40B4-BE49-F238E27FC236}">
                <a16:creationId xmlns:a16="http://schemas.microsoft.com/office/drawing/2014/main" id="{3A048418-B304-FE4B-3D12-9496992D1843}"/>
              </a:ext>
            </a:extLst>
          </p:cNvPr>
          <p:cNvSpPr txBox="1">
            <a:spLocks/>
          </p:cNvSpPr>
          <p:nvPr/>
        </p:nvSpPr>
        <p:spPr>
          <a:xfrm>
            <a:off x="400861" y="1770065"/>
            <a:ext cx="1290948" cy="811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>
              <a:buClr>
                <a:srgbClr val="333333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</a:rPr>
              <a:t>Northern Ireland</a:t>
            </a:r>
            <a:endParaRPr lang="en-GB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7006472-05D2-4733-D169-E35A0BBA14F6}"/>
              </a:ext>
            </a:extLst>
          </p:cNvPr>
          <p:cNvCxnSpPr/>
          <p:nvPr/>
        </p:nvCxnSpPr>
        <p:spPr>
          <a:xfrm>
            <a:off x="1332332" y="2175819"/>
            <a:ext cx="697832" cy="5320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774EE1-E76C-C446-5E85-8226BF21892A}"/>
              </a:ext>
            </a:extLst>
          </p:cNvPr>
          <p:cNvCxnSpPr>
            <a:cxnSpLocks/>
          </p:cNvCxnSpPr>
          <p:nvPr/>
        </p:nvCxnSpPr>
        <p:spPr>
          <a:xfrm flipV="1">
            <a:off x="1852747" y="3762280"/>
            <a:ext cx="847070" cy="604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9095C2-118A-C63F-5AE3-C29B0B7F086C}"/>
              </a:ext>
            </a:extLst>
          </p:cNvPr>
          <p:cNvCxnSpPr>
            <a:cxnSpLocks/>
          </p:cNvCxnSpPr>
          <p:nvPr/>
        </p:nvCxnSpPr>
        <p:spPr>
          <a:xfrm flipH="1">
            <a:off x="3281448" y="3041960"/>
            <a:ext cx="673768" cy="5343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7F123D8-9B13-7EEA-42CE-EBA5FC4C632C}"/>
              </a:ext>
            </a:extLst>
          </p:cNvPr>
          <p:cNvCxnSpPr>
            <a:cxnSpLocks/>
          </p:cNvCxnSpPr>
          <p:nvPr/>
        </p:nvCxnSpPr>
        <p:spPr>
          <a:xfrm flipH="1">
            <a:off x="2675638" y="1780472"/>
            <a:ext cx="1070831" cy="730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1F2D2F-EEDC-31D7-964F-1C01331844F1}"/>
              </a:ext>
            </a:extLst>
          </p:cNvPr>
          <p:cNvCxnSpPr>
            <a:cxnSpLocks/>
          </p:cNvCxnSpPr>
          <p:nvPr/>
        </p:nvCxnSpPr>
        <p:spPr>
          <a:xfrm flipV="1">
            <a:off x="2606046" y="2313896"/>
            <a:ext cx="305573" cy="33562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FF2B017-CBAE-D352-8AD3-3105D24865B5}"/>
              </a:ext>
            </a:extLst>
          </p:cNvPr>
          <p:cNvCxnSpPr>
            <a:cxnSpLocks/>
          </p:cNvCxnSpPr>
          <p:nvPr/>
        </p:nvCxnSpPr>
        <p:spPr>
          <a:xfrm flipH="1" flipV="1">
            <a:off x="2767725" y="3041960"/>
            <a:ext cx="53020" cy="80824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Free Wales Map vector and picture">
            <a:extLst>
              <a:ext uri="{FF2B5EF4-FFF2-40B4-BE49-F238E27FC236}">
                <a16:creationId xmlns:a16="http://schemas.microsoft.com/office/drawing/2014/main" id="{6F764469-8978-8AEC-A871-CA9BCCCED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54" y="1040665"/>
            <a:ext cx="2767397" cy="352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A959EA7-6319-EB9F-1643-E2480163EBA0}"/>
              </a:ext>
            </a:extLst>
          </p:cNvPr>
          <p:cNvSpPr txBox="1"/>
          <p:nvPr/>
        </p:nvSpPr>
        <p:spPr>
          <a:xfrm>
            <a:off x="5491001" y="4309337"/>
            <a:ext cx="31013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Geo Sans Light NWEA" panose="02000603020000020003" pitchFamily="2" charset="0"/>
              </a:rPr>
              <a:t>Map of Wales</a:t>
            </a:r>
          </a:p>
        </p:txBody>
      </p:sp>
      <p:pic>
        <p:nvPicPr>
          <p:cNvPr id="1030" name="Picture 6" descr="Free Location Pointer vector and picture">
            <a:extLst>
              <a:ext uri="{FF2B5EF4-FFF2-40B4-BE49-F238E27FC236}">
                <a16:creationId xmlns:a16="http://schemas.microsoft.com/office/drawing/2014/main" id="{BC15D248-6607-54C0-34E6-83EAA18A6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528" y="1138674"/>
            <a:ext cx="628761" cy="94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Google Shape;61;p14">
            <a:extLst>
              <a:ext uri="{FF2B5EF4-FFF2-40B4-BE49-F238E27FC236}">
                <a16:creationId xmlns:a16="http://schemas.microsoft.com/office/drawing/2014/main" id="{9FED72C1-3B87-952F-133F-CA1766CF68E3}"/>
              </a:ext>
            </a:extLst>
          </p:cNvPr>
          <p:cNvSpPr txBox="1">
            <a:spLocks/>
          </p:cNvSpPr>
          <p:nvPr/>
        </p:nvSpPr>
        <p:spPr>
          <a:xfrm>
            <a:off x="7184297" y="576934"/>
            <a:ext cx="1290948" cy="96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 algn="ctr">
              <a:buClr>
                <a:srgbClr val="333333"/>
              </a:buClr>
              <a:buSzPts val="2000"/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Geo Sans Light NWEA" panose="02000603020000020003" pitchFamily="2" charset="0"/>
              </a:rPr>
              <a:t>Mount Snowdon</a:t>
            </a:r>
            <a:endParaRPr lang="en-GB" dirty="0">
              <a:solidFill>
                <a:schemeClr val="tx1"/>
              </a:solidFill>
              <a:latin typeface="Geo Sans Light NWEA" panose="020006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6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9703C5-A0CD-44D9-9A2D-383AA9B11A2C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E66EDA-2EB0-46D0-8E42-74365A845039}"/>
              </a:ext>
            </a:extLst>
          </p:cNvPr>
          <p:cNvSpPr/>
          <p:nvPr/>
        </p:nvSpPr>
        <p:spPr>
          <a:xfrm>
            <a:off x="2376592" y="385014"/>
            <a:ext cx="4476307" cy="49973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Pre-vocabulary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48F1A8A-5851-45B3-955B-3A82B38D2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40698"/>
              </p:ext>
            </p:extLst>
          </p:nvPr>
        </p:nvGraphicFramePr>
        <p:xfrm>
          <a:off x="1526106" y="3007960"/>
          <a:ext cx="6091783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9298">
                  <a:extLst>
                    <a:ext uri="{9D8B030D-6E8A-4147-A177-3AD203B41FA5}">
                      <a16:colId xmlns:a16="http://schemas.microsoft.com/office/drawing/2014/main" val="2151201635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3794126231"/>
                    </a:ext>
                  </a:extLst>
                </a:gridCol>
                <a:gridCol w="1639229">
                  <a:extLst>
                    <a:ext uri="{9D8B030D-6E8A-4147-A177-3AD203B41FA5}">
                      <a16:colId xmlns:a16="http://schemas.microsoft.com/office/drawing/2014/main" val="465115791"/>
                    </a:ext>
                  </a:extLst>
                </a:gridCol>
                <a:gridCol w="513851">
                  <a:extLst>
                    <a:ext uri="{9D8B030D-6E8A-4147-A177-3AD203B41FA5}">
                      <a16:colId xmlns:a16="http://schemas.microsoft.com/office/drawing/2014/main" val="3534241041"/>
                    </a:ext>
                  </a:extLst>
                </a:gridCol>
                <a:gridCol w="1628284">
                  <a:extLst>
                    <a:ext uri="{9D8B030D-6E8A-4147-A177-3AD203B41FA5}">
                      <a16:colId xmlns:a16="http://schemas.microsoft.com/office/drawing/2014/main" val="2260971221"/>
                    </a:ext>
                  </a:extLst>
                </a:gridCol>
                <a:gridCol w="492770">
                  <a:extLst>
                    <a:ext uri="{9D8B030D-6E8A-4147-A177-3AD203B41FA5}">
                      <a16:colId xmlns:a16="http://schemas.microsoft.com/office/drawing/2014/main" val="1784333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picturesque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solidified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plethora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954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imperative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relish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zenith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40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precipitous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vista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exertion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59464"/>
                  </a:ext>
                </a:extLst>
              </a:tr>
            </a:tbl>
          </a:graphicData>
        </a:graphic>
      </p:graphicFrame>
      <p:sp>
        <p:nvSpPr>
          <p:cNvPr id="12" name="Google Shape;61;p14">
            <a:extLst>
              <a:ext uri="{FF2B5EF4-FFF2-40B4-BE49-F238E27FC236}">
                <a16:creationId xmlns:a16="http://schemas.microsoft.com/office/drawing/2014/main" id="{FFDC5523-84C9-4F6D-9153-5B3C298B403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32366" y="935949"/>
            <a:ext cx="6879265" cy="21702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 algn="ctr">
              <a:buClr>
                <a:srgbClr val="333333"/>
              </a:buClr>
              <a:buSzPts val="2000"/>
              <a:buNone/>
            </a:pPr>
            <a:r>
              <a:rPr lang="en-US" b="1" u="sng" dirty="0">
                <a:latin typeface="Geo Sans Light NWEA" panose="02000603020000020003" pitchFamily="2" charset="0"/>
              </a:rPr>
              <a:t>Text Crunch</a:t>
            </a:r>
          </a:p>
          <a:p>
            <a:pPr marL="101600" indent="0" algn="ctr">
              <a:buClr>
                <a:srgbClr val="333333"/>
              </a:buClr>
              <a:buSzPts val="2000"/>
              <a:buNone/>
            </a:pPr>
            <a:r>
              <a:rPr lang="en-US" dirty="0">
                <a:solidFill>
                  <a:srgbClr val="333333"/>
                </a:solidFill>
                <a:latin typeface="Geo Sans Light NWEA" panose="02000603020000020003" pitchFamily="2" charset="0"/>
              </a:rPr>
              <a:t>Traffic light each word using the following rules:</a:t>
            </a:r>
          </a:p>
          <a:p>
            <a:pPr marL="101600" indent="0" algn="ctr">
              <a:buClr>
                <a:srgbClr val="333333"/>
              </a:buClr>
              <a:buSzPts val="2000"/>
              <a:buNone/>
            </a:pPr>
            <a:endParaRPr lang="en-US" sz="1600" b="1" dirty="0">
              <a:solidFill>
                <a:srgbClr val="333333"/>
              </a:solidFill>
              <a:latin typeface="Geo Sans Light NWEA" panose="02000603020000020003" pitchFamily="2" charset="0"/>
            </a:endParaRPr>
          </a:p>
          <a:p>
            <a:pPr marL="101600" indent="0" algn="ctr">
              <a:buClr>
                <a:srgbClr val="333333"/>
              </a:buClr>
              <a:buSzPts val="2000"/>
              <a:buNone/>
            </a:pPr>
            <a:r>
              <a:rPr lang="en-US" sz="1600" b="1" dirty="0">
                <a:solidFill>
                  <a:srgbClr val="00B050"/>
                </a:solidFill>
                <a:latin typeface="Geo Sans Light NWEA" panose="02000603020000020003" pitchFamily="2" charset="0"/>
              </a:rPr>
              <a:t>GREEN</a:t>
            </a:r>
            <a:r>
              <a:rPr lang="en-US" sz="1600" b="1" dirty="0">
                <a:solidFill>
                  <a:srgbClr val="333333"/>
                </a:solidFill>
                <a:latin typeface="Geo Sans Light NWEA" panose="02000603020000020003" pitchFamily="2" charset="0"/>
              </a:rPr>
              <a:t> – I can pronounce the word and I know the meaning.</a:t>
            </a:r>
          </a:p>
          <a:p>
            <a:pPr marL="101600" indent="0" algn="ctr">
              <a:buClr>
                <a:srgbClr val="333333"/>
              </a:buClr>
              <a:buSzPts val="2000"/>
              <a:buNone/>
            </a:pPr>
            <a:r>
              <a:rPr lang="en-US" sz="1600" b="1" dirty="0">
                <a:solidFill>
                  <a:srgbClr val="F29000"/>
                </a:solidFill>
                <a:latin typeface="Geo Sans Light NWEA" panose="02000603020000020003" pitchFamily="2" charset="0"/>
              </a:rPr>
              <a:t>ORANGE </a:t>
            </a:r>
            <a:r>
              <a:rPr lang="en-US" sz="1600" b="1" dirty="0">
                <a:solidFill>
                  <a:srgbClr val="333333"/>
                </a:solidFill>
                <a:latin typeface="Geo Sans Light NWEA" panose="02000603020000020003" pitchFamily="2" charset="0"/>
              </a:rPr>
              <a:t>– I can pronounce the word but do not know the meaning.</a:t>
            </a:r>
          </a:p>
          <a:p>
            <a:pPr marL="101600" indent="0" algn="ctr">
              <a:buClr>
                <a:srgbClr val="333333"/>
              </a:buClr>
              <a:buSzPts val="2000"/>
              <a:buNone/>
            </a:pPr>
            <a:r>
              <a:rPr lang="en-US" sz="1600" b="1" dirty="0">
                <a:solidFill>
                  <a:srgbClr val="FF0000"/>
                </a:solidFill>
                <a:latin typeface="Geo Sans Light NWEA" panose="02000603020000020003" pitchFamily="2" charset="0"/>
              </a:rPr>
              <a:t>RED</a:t>
            </a:r>
            <a:r>
              <a:rPr lang="en-US" sz="1600" b="1" dirty="0">
                <a:solidFill>
                  <a:srgbClr val="333333"/>
                </a:solidFill>
                <a:latin typeface="Geo Sans Light NWEA" panose="02000603020000020003" pitchFamily="2" charset="0"/>
              </a:rPr>
              <a:t> – I cannot pronounce the word and I do not know the meaning</a:t>
            </a:r>
            <a:r>
              <a:rPr lang="en-US" dirty="0">
                <a:solidFill>
                  <a:srgbClr val="333333"/>
                </a:solidFill>
                <a:latin typeface="Geo Sans Light NWEA" panose="02000603020000020003" pitchFamily="2" charset="0"/>
              </a:rPr>
              <a:t>.</a:t>
            </a:r>
            <a:endParaRPr lang="en-GB" dirty="0">
              <a:solidFill>
                <a:srgbClr val="333333"/>
              </a:solidFill>
              <a:latin typeface="Geo Sans Light NWEA" panose="02000603020000020003" pitchFamily="2" charset="0"/>
            </a:endParaRPr>
          </a:p>
        </p:txBody>
      </p:sp>
      <p:sp>
        <p:nvSpPr>
          <p:cNvPr id="13" name="Google Shape;61;p14">
            <a:extLst>
              <a:ext uri="{FF2B5EF4-FFF2-40B4-BE49-F238E27FC236}">
                <a16:creationId xmlns:a16="http://schemas.microsoft.com/office/drawing/2014/main" id="{1E61D7AF-813A-4474-9990-349A4B97A34E}"/>
              </a:ext>
            </a:extLst>
          </p:cNvPr>
          <p:cNvSpPr txBox="1">
            <a:spLocks/>
          </p:cNvSpPr>
          <p:nvPr/>
        </p:nvSpPr>
        <p:spPr>
          <a:xfrm>
            <a:off x="234131" y="4266223"/>
            <a:ext cx="8761228" cy="511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 algn="ctr">
              <a:buClr>
                <a:srgbClr val="333333"/>
              </a:buClr>
              <a:buSzPts val="2000"/>
              <a:buFont typeface="Arial"/>
              <a:buNone/>
            </a:pPr>
            <a:r>
              <a:rPr lang="en-US" i="1" dirty="0">
                <a:solidFill>
                  <a:srgbClr val="333333"/>
                </a:solidFill>
                <a:latin typeface="Geo Sans Light NWEA" panose="02000603020000020003" pitchFamily="2" charset="0"/>
              </a:rPr>
              <a:t>Those who have put green share their knowledge with the rest of the class. </a:t>
            </a:r>
            <a:endParaRPr lang="en-GB" i="1" dirty="0">
              <a:solidFill>
                <a:srgbClr val="333333"/>
              </a:solidFill>
              <a:latin typeface="Geo Sans Light NWEA" panose="02000603020000020003" pitchFamily="2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DFBB77F-B42E-42F8-8661-C75BA882F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26" y="385014"/>
            <a:ext cx="1250636" cy="117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14B5C8-4F84-4C06-9290-50712EBC4D3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EE14429-0107-4A68-8897-30265ACFC77A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B45DE2-F293-4A81-95FD-76DAD6FA4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812" y="1188590"/>
            <a:ext cx="8016949" cy="572700"/>
          </a:xfrm>
        </p:spPr>
        <p:txBody>
          <a:bodyPr/>
          <a:lstStyle/>
          <a:p>
            <a:pPr algn="ctr"/>
            <a:r>
              <a:rPr lang="en-GB" sz="1800" dirty="0"/>
              <a:t>Teacher reads aloud and children underline the tricky vocabulary below when they come across it. The teacher can emphasis these words or model on a visualiser so children identify all the words.</a:t>
            </a: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Then, in groups of 3-4, children read in small groups, swapping after each paragraph.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3B690E5-8CFD-423B-83E2-F6358744DBE9}"/>
              </a:ext>
            </a:extLst>
          </p:cNvPr>
          <p:cNvSpPr/>
          <p:nvPr/>
        </p:nvSpPr>
        <p:spPr>
          <a:xfrm>
            <a:off x="2333845" y="334775"/>
            <a:ext cx="4476307" cy="4997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Read and discuss the text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5F156B-B106-40F7-9B86-73368EC9D57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664FAEC6-5CD1-C9B3-F6F0-AAD0FFCE2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752548"/>
              </p:ext>
            </p:extLst>
          </p:nvPr>
        </p:nvGraphicFramePr>
        <p:xfrm>
          <a:off x="1620394" y="2269691"/>
          <a:ext cx="6091783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9298">
                  <a:extLst>
                    <a:ext uri="{9D8B030D-6E8A-4147-A177-3AD203B41FA5}">
                      <a16:colId xmlns:a16="http://schemas.microsoft.com/office/drawing/2014/main" val="2151201635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3794126231"/>
                    </a:ext>
                  </a:extLst>
                </a:gridCol>
                <a:gridCol w="1639229">
                  <a:extLst>
                    <a:ext uri="{9D8B030D-6E8A-4147-A177-3AD203B41FA5}">
                      <a16:colId xmlns:a16="http://schemas.microsoft.com/office/drawing/2014/main" val="465115791"/>
                    </a:ext>
                  </a:extLst>
                </a:gridCol>
                <a:gridCol w="513851">
                  <a:extLst>
                    <a:ext uri="{9D8B030D-6E8A-4147-A177-3AD203B41FA5}">
                      <a16:colId xmlns:a16="http://schemas.microsoft.com/office/drawing/2014/main" val="3534241041"/>
                    </a:ext>
                  </a:extLst>
                </a:gridCol>
                <a:gridCol w="1628284">
                  <a:extLst>
                    <a:ext uri="{9D8B030D-6E8A-4147-A177-3AD203B41FA5}">
                      <a16:colId xmlns:a16="http://schemas.microsoft.com/office/drawing/2014/main" val="2260971221"/>
                    </a:ext>
                  </a:extLst>
                </a:gridCol>
                <a:gridCol w="492770">
                  <a:extLst>
                    <a:ext uri="{9D8B030D-6E8A-4147-A177-3AD203B41FA5}">
                      <a16:colId xmlns:a16="http://schemas.microsoft.com/office/drawing/2014/main" val="1784333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picturesque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solidified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plethora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954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imperative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relish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zenith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40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precipitous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vista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Geo Sans Light NWEA" panose="02000603020000020003" pitchFamily="2" charset="0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Geo Sans Light NWEA" panose="02000603020000020003" pitchFamily="2" charset="0"/>
                          <a:cs typeface="Arial"/>
                          <a:sym typeface="Arial"/>
                        </a:rPr>
                        <a:t>exertion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16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95959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endParaRPr kumimoji="0" lang="en-GB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959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9926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320CF41-C0CB-4493-865B-858B097110BE}"/>
              </a:ext>
            </a:extLst>
          </p:cNvPr>
          <p:cNvSpPr/>
          <p:nvPr/>
        </p:nvSpPr>
        <p:spPr>
          <a:xfrm>
            <a:off x="332236" y="202786"/>
            <a:ext cx="8479527" cy="4638907"/>
          </a:xfrm>
          <a:prstGeom prst="roundRect">
            <a:avLst/>
          </a:prstGeom>
          <a:solidFill>
            <a:srgbClr val="FFF2CC">
              <a:alpha val="97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1673770" y="886224"/>
            <a:ext cx="601679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 dirty="0">
                <a:latin typeface="Geo Sans Light NWEA" panose="02000603020000020003" pitchFamily="2" charset="0"/>
              </a:rPr>
              <a:t>Discussion Question</a:t>
            </a:r>
            <a:endParaRPr u="sng" dirty="0">
              <a:latin typeface="Geo Sans Light NWEA" panose="02000603020000020003" pitchFamily="2" charset="0"/>
            </a:endParaRPr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11701" y="1257389"/>
            <a:ext cx="8520600" cy="31156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100" b="1" dirty="0">
              <a:solidFill>
                <a:schemeClr val="tx1"/>
              </a:solidFill>
              <a:latin typeface="Geo Sans Light NWEA" panose="02000603020000020003" pitchFamily="2" charset="0"/>
            </a:endParaRPr>
          </a:p>
          <a:p>
            <a:pPr marL="0" lvl="0" indent="0" algn="ctr" rtl="0">
              <a:lnSpc>
                <a:spcPct val="100000"/>
              </a:lnSpc>
              <a:buNone/>
            </a:pPr>
            <a:r>
              <a:rPr lang="en-GB" sz="2400" b="1" dirty="0">
                <a:solidFill>
                  <a:schemeClr val="tx1"/>
                </a:solidFill>
                <a:latin typeface="Geo Sans Light NWEA" panose="02000603020000020003" pitchFamily="2" charset="0"/>
              </a:rPr>
              <a:t>What dangers might climbers face according to the season?</a:t>
            </a:r>
          </a:p>
          <a:p>
            <a:pPr marL="0" lvl="0" indent="0" rtl="0">
              <a:lnSpc>
                <a:spcPct val="100000"/>
              </a:lnSpc>
              <a:buNone/>
            </a:pPr>
            <a:endParaRPr lang="en-GB" sz="2400" i="1" dirty="0">
              <a:solidFill>
                <a:schemeClr val="tx1"/>
              </a:solidFill>
            </a:endParaRPr>
          </a:p>
          <a:p>
            <a:pPr marL="0" lvl="0" indent="0" rtl="0">
              <a:lnSpc>
                <a:spcPct val="100000"/>
              </a:lnSpc>
              <a:buNone/>
            </a:pPr>
            <a:r>
              <a:rPr lang="en-GB" sz="2800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     </a:t>
            </a:r>
          </a:p>
          <a:p>
            <a:pPr marL="0" lvl="0" indent="0" rtl="0">
              <a:lnSpc>
                <a:spcPct val="100000"/>
              </a:lnSpc>
              <a:buNone/>
            </a:pPr>
            <a:r>
              <a:rPr lang="en-GB" sz="2800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     In winter, I think…</a:t>
            </a:r>
          </a:p>
          <a:p>
            <a:pPr marL="0" lvl="0" indent="0" rtl="0">
              <a:lnSpc>
                <a:spcPct val="100000"/>
              </a:lnSpc>
              <a:buNone/>
            </a:pPr>
            <a:r>
              <a:rPr lang="en-GB" sz="2800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     In summer, I think…</a:t>
            </a:r>
          </a:p>
          <a:p>
            <a:pPr marL="0" lvl="0" indent="0" rtl="0">
              <a:lnSpc>
                <a:spcPct val="100000"/>
              </a:lnSpc>
              <a:buNone/>
            </a:pPr>
            <a:r>
              <a:rPr lang="en-GB" sz="2800" i="1" dirty="0">
                <a:solidFill>
                  <a:schemeClr val="tx1"/>
                </a:solidFill>
                <a:latin typeface="Geo Sans Light NWEA" panose="02000603020000020003" pitchFamily="2" charset="0"/>
              </a:rPr>
              <a:t>     In my opinion…</a:t>
            </a:r>
          </a:p>
          <a:p>
            <a:pPr marL="0" lvl="0" indent="0" algn="ctr" rtl="0">
              <a:lnSpc>
                <a:spcPct val="100000"/>
              </a:lnSpc>
              <a:buNone/>
            </a:pPr>
            <a:endParaRPr lang="en-GB" sz="2400" i="1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60A7713-CA14-4062-BA02-29D9B401C4DA}"/>
              </a:ext>
            </a:extLst>
          </p:cNvPr>
          <p:cNvSpPr/>
          <p:nvPr/>
        </p:nvSpPr>
        <p:spPr>
          <a:xfrm>
            <a:off x="5632292" y="2565054"/>
            <a:ext cx="1868307" cy="523220"/>
          </a:xfrm>
          <a:prstGeom prst="round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Geo Sans Light NWEA" panose="02000603020000020003" pitchFamily="2" charset="0"/>
              </a:rPr>
              <a:t>Agree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27B34E-BB48-466C-8985-75FB9F141E59}"/>
              </a:ext>
            </a:extLst>
          </p:cNvPr>
          <p:cNvSpPr/>
          <p:nvPr/>
        </p:nvSpPr>
        <p:spPr>
          <a:xfrm>
            <a:off x="5632292" y="3197664"/>
            <a:ext cx="1868307" cy="523220"/>
          </a:xfrm>
          <a:prstGeom prst="round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Geo Sans Light NWEA" panose="02000603020000020003" pitchFamily="2" charset="0"/>
              </a:rPr>
              <a:t>Build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4A33392-40C3-4583-97C1-2DFCDC35E6B9}"/>
              </a:ext>
            </a:extLst>
          </p:cNvPr>
          <p:cNvSpPr/>
          <p:nvPr/>
        </p:nvSpPr>
        <p:spPr>
          <a:xfrm>
            <a:off x="5632292" y="3849786"/>
            <a:ext cx="1868307" cy="523221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Geo Sans Light NWEA" panose="02000603020000020003" pitchFamily="2" charset="0"/>
              </a:rPr>
              <a:t>Challenge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45B879A-E75D-4360-A266-6185FBD62475}"/>
              </a:ext>
            </a:extLst>
          </p:cNvPr>
          <p:cNvSpPr/>
          <p:nvPr/>
        </p:nvSpPr>
        <p:spPr>
          <a:xfrm>
            <a:off x="2333845" y="334775"/>
            <a:ext cx="4476307" cy="4997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Geo Sans Light NWEA" panose="02000603020000020003" pitchFamily="2" charset="0"/>
              </a:rPr>
              <a:t>Read and discuss the text</a:t>
            </a:r>
          </a:p>
        </p:txBody>
      </p:sp>
      <p:pic>
        <p:nvPicPr>
          <p:cNvPr id="12" name="Picture 2" descr="Megaphone, Phone, Speak, Sound">
            <a:extLst>
              <a:ext uri="{FF2B5EF4-FFF2-40B4-BE49-F238E27FC236}">
                <a16:creationId xmlns:a16="http://schemas.microsoft.com/office/drawing/2014/main" id="{DF3650CE-0205-4857-87ED-F15192603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35" y="108835"/>
            <a:ext cx="1620988" cy="144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13C9A8-BE9F-49E1-889F-69286648133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3971" y="4432313"/>
            <a:ext cx="517792" cy="5177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908</Words>
  <Application>Microsoft Office PowerPoint</Application>
  <PresentationFormat>On-screen Show (16:9)</PresentationFormat>
  <Paragraphs>221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Geo Sans Light NWEA</vt:lpstr>
      <vt:lpstr>Rough Draft</vt:lpstr>
      <vt:lpstr>Simple Light</vt:lpstr>
      <vt:lpstr>PowerPoint Presentation</vt:lpstr>
      <vt:lpstr>PowerPoint Presentation</vt:lpstr>
      <vt:lpstr>PowerPoint Presentation</vt:lpstr>
      <vt:lpstr>PowerPoint Presentation</vt:lpstr>
      <vt:lpstr>Agenda</vt:lpstr>
      <vt:lpstr>PowerPoint Presentation</vt:lpstr>
      <vt:lpstr>PowerPoint Presentation</vt:lpstr>
      <vt:lpstr>Teacher reads aloud and children underline the tricky vocabulary below when they come across it. The teacher can emphasis these words or model on a visualiser so children identify all the words.       Then, in groups of 3-4, children read in small groups, swapping after each paragraph.</vt:lpstr>
      <vt:lpstr>Discussion Question</vt:lpstr>
      <vt:lpstr>The General Gist</vt:lpstr>
      <vt:lpstr>Vocabulary Pronunciation</vt:lpstr>
      <vt:lpstr>Context Clues</vt:lpstr>
      <vt:lpstr>Context Clues</vt:lpstr>
      <vt:lpstr>Context Clues</vt:lpstr>
      <vt:lpstr>Context Clues</vt:lpstr>
      <vt:lpstr>Context Clues</vt:lpstr>
      <vt:lpstr>Frayer Model</vt:lpstr>
      <vt:lpstr>PowerPoint Presentation</vt:lpstr>
      <vt:lpstr>D.I.S.C.O. - Compare</vt:lpstr>
      <vt:lpstr>Read the text again now you have a much better understanding of the tricky vocabulary.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Phoenix</dc:title>
  <cp:lastModifiedBy>Manic Street Teachers</cp:lastModifiedBy>
  <cp:revision>57</cp:revision>
  <dcterms:modified xsi:type="dcterms:W3CDTF">2023-01-17T21:38:00Z</dcterms:modified>
</cp:coreProperties>
</file>