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86" r:id="rId2"/>
    <p:sldId id="279" r:id="rId3"/>
    <p:sldId id="273" r:id="rId4"/>
    <p:sldId id="274" r:id="rId5"/>
    <p:sldId id="275" r:id="rId6"/>
    <p:sldId id="264" r:id="rId7"/>
    <p:sldId id="265" r:id="rId8"/>
    <p:sldId id="278" r:id="rId9"/>
    <p:sldId id="258" r:id="rId10"/>
    <p:sldId id="266" r:id="rId11"/>
    <p:sldId id="287" r:id="rId12"/>
    <p:sldId id="284" r:id="rId13"/>
    <p:sldId id="282" r:id="rId14"/>
    <p:sldId id="285" r:id="rId15"/>
    <p:sldId id="272" r:id="rId16"/>
    <p:sldId id="288" r:id="rId17"/>
  </p:sldIdLst>
  <p:sldSz cx="9144000" cy="5143500" type="screen16x9"/>
  <p:notesSz cx="6858000" cy="9144000"/>
  <p:embeddedFontLst>
    <p:embeddedFont>
      <p:font typeface="Geo Sans Light NWEA" panose="02000603020000020003" pitchFamily="2" charset="0"/>
      <p:regular r:id="rId19"/>
    </p:embeddedFont>
    <p:embeddedFont>
      <p:font typeface="Rough Draft" panose="00000400000000000000" pitchFamily="2" charset="0"/>
      <p:regular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90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764ba518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764ba518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29950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764ba5181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764ba5181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2055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764ba5181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764ba5181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52303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764ba5181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764ba5181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3204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30197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0758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41391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41391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37446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69934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8913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764ba518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764ba518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14906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4764ba518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4764ba5181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764ba518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764ba518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90024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dpi="0" rotWithShape="1">
          <a:blip r:embed="rId13">
            <a:lum/>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itcharts.com/poetry/william-blake/the-tyger"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jpe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jpe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7" name="Google Shape;54;p13">
            <a:extLst>
              <a:ext uri="{FF2B5EF4-FFF2-40B4-BE49-F238E27FC236}">
                <a16:creationId xmlns:a16="http://schemas.microsoft.com/office/drawing/2014/main" id="{FFA5B654-BB9E-4A8C-9A6A-FDEC7C551B2B}"/>
              </a:ext>
            </a:extLst>
          </p:cNvPr>
          <p:cNvSpPr txBox="1">
            <a:spLocks/>
          </p:cNvSpPr>
          <p:nvPr/>
        </p:nvSpPr>
        <p:spPr>
          <a:xfrm>
            <a:off x="332236" y="154236"/>
            <a:ext cx="8479527" cy="225845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3200" dirty="0">
                <a:solidFill>
                  <a:schemeClr val="bg1"/>
                </a:solidFill>
                <a:latin typeface="Rough Draft" panose="00000400000000000000" pitchFamily="2" charset="0"/>
              </a:rPr>
              <a:t>Whole Class Reading – UKS2</a:t>
            </a:r>
          </a:p>
          <a:p>
            <a:endParaRPr lang="en-GB" sz="2800" dirty="0">
              <a:solidFill>
                <a:schemeClr val="bg1"/>
              </a:solidFill>
              <a:latin typeface="Rough Draft" panose="00000400000000000000" pitchFamily="2" charset="0"/>
            </a:endParaRPr>
          </a:p>
          <a:p>
            <a:r>
              <a:rPr lang="en-GB" sz="4800" b="1" dirty="0">
                <a:solidFill>
                  <a:schemeClr val="bg1"/>
                </a:solidFill>
                <a:latin typeface="Geo Sans Light NWEA" panose="02000603020000020003" pitchFamily="2" charset="0"/>
              </a:rPr>
              <a:t>The Tyger by William Blake</a:t>
            </a:r>
          </a:p>
        </p:txBody>
      </p:sp>
      <p:pic>
        <p:nvPicPr>
          <p:cNvPr id="14" name="Picture 13">
            <a:extLst>
              <a:ext uri="{FF2B5EF4-FFF2-40B4-BE49-F238E27FC236}">
                <a16:creationId xmlns:a16="http://schemas.microsoft.com/office/drawing/2014/main" id="{47B2BAC0-2CD5-476D-AC37-50F31A4D7A70}"/>
              </a:ext>
            </a:extLst>
          </p:cNvPr>
          <p:cNvPicPr>
            <a:picLocks noChangeAspect="1"/>
          </p:cNvPicPr>
          <p:nvPr/>
        </p:nvPicPr>
        <p:blipFill>
          <a:blip r:embed="rId3">
            <a:alphaModFix/>
          </a:blip>
          <a:stretch>
            <a:fillRect/>
          </a:stretch>
        </p:blipFill>
        <p:spPr>
          <a:xfrm>
            <a:off x="8293971" y="4400746"/>
            <a:ext cx="517792" cy="517792"/>
          </a:xfrm>
          <a:prstGeom prst="rect">
            <a:avLst/>
          </a:prstGeom>
        </p:spPr>
      </p:pic>
      <p:sp>
        <p:nvSpPr>
          <p:cNvPr id="15" name="Google Shape;54;p13">
            <a:extLst>
              <a:ext uri="{FF2B5EF4-FFF2-40B4-BE49-F238E27FC236}">
                <a16:creationId xmlns:a16="http://schemas.microsoft.com/office/drawing/2014/main" id="{B874C72A-B4BF-49DE-99EF-232D29AB34B6}"/>
              </a:ext>
            </a:extLst>
          </p:cNvPr>
          <p:cNvSpPr txBox="1">
            <a:spLocks/>
          </p:cNvSpPr>
          <p:nvPr/>
        </p:nvSpPr>
        <p:spPr>
          <a:xfrm>
            <a:off x="6083041" y="4811228"/>
            <a:ext cx="3261099" cy="422174"/>
          </a:xfrm>
          <a:prstGeom prst="rect">
            <a:avLst/>
          </a:prstGeom>
          <a:noFill/>
          <a:ln w="28575">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1800" b="1" dirty="0">
                <a:solidFill>
                  <a:schemeClr val="tx1"/>
                </a:solidFill>
                <a:latin typeface="Geo Sans Light NWEA" panose="02000603020000020003" pitchFamily="2" charset="0"/>
              </a:rPr>
              <a:t>www.manicstreetteachers.com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CD3C700-46B8-42E3-8E3A-59D54E4744A9}"/>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2AB45DE2-F293-4A81-95FD-76DAD6FA4E1E}"/>
              </a:ext>
            </a:extLst>
          </p:cNvPr>
          <p:cNvSpPr>
            <a:spLocks noGrp="1"/>
          </p:cNvSpPr>
          <p:nvPr>
            <p:ph type="title"/>
          </p:nvPr>
        </p:nvSpPr>
        <p:spPr>
          <a:xfrm>
            <a:off x="800099" y="880535"/>
            <a:ext cx="7429501" cy="3882160"/>
          </a:xfrm>
        </p:spPr>
        <p:txBody>
          <a:bodyPr/>
          <a:lstStyle/>
          <a:p>
            <a:br>
              <a:rPr lang="en-GB" sz="2400" u="sng" dirty="0">
                <a:latin typeface="Geo Sans Light NWEA" panose="02000603020000020003" pitchFamily="2" charset="0"/>
              </a:rPr>
            </a:br>
            <a:br>
              <a:rPr lang="en-GB" sz="1000" u="sng" dirty="0">
                <a:latin typeface="Geo Sans Light NWEA" panose="02000603020000020003" pitchFamily="2" charset="0"/>
              </a:rPr>
            </a:br>
            <a:r>
              <a:rPr lang="en-GB" sz="2400" dirty="0">
                <a:latin typeface="Geo Sans Light NWEA" panose="02000603020000020003" pitchFamily="2" charset="0"/>
              </a:rPr>
              <a:t>1.) What animal is the poem about?</a:t>
            </a:r>
            <a:br>
              <a:rPr lang="en-GB" sz="2400" dirty="0">
                <a:latin typeface="Geo Sans Light NWEA" panose="02000603020000020003" pitchFamily="2" charset="0"/>
              </a:rPr>
            </a:br>
            <a:r>
              <a:rPr lang="en-GB" sz="2400" dirty="0">
                <a:latin typeface="Geo Sans Light NWEA" panose="02000603020000020003" pitchFamily="2" charset="0"/>
              </a:rPr>
              <a:t>2.) Where was the animal?</a:t>
            </a:r>
            <a:br>
              <a:rPr lang="en-GB" sz="2400" dirty="0">
                <a:latin typeface="Geo Sans Light NWEA" panose="02000603020000020003" pitchFamily="2" charset="0"/>
              </a:rPr>
            </a:br>
            <a:r>
              <a:rPr lang="en-GB" sz="2400" dirty="0">
                <a:latin typeface="Geo Sans Light NWEA" panose="02000603020000020003" pitchFamily="2" charset="0"/>
              </a:rPr>
              <a:t>3.) What part of the animal does the poet think was made in far off skies?</a:t>
            </a:r>
            <a:br>
              <a:rPr lang="en-GB" sz="2400" dirty="0">
                <a:latin typeface="Geo Sans Light NWEA" panose="02000603020000020003" pitchFamily="2" charset="0"/>
              </a:rPr>
            </a:br>
            <a:r>
              <a:rPr lang="en-GB" sz="2400" dirty="0">
                <a:latin typeface="Geo Sans Light NWEA" panose="02000603020000020003" pitchFamily="2" charset="0"/>
              </a:rPr>
              <a:t>4.) What threw down their spears?</a:t>
            </a:r>
            <a:br>
              <a:rPr lang="en-GB" sz="2400" dirty="0">
                <a:latin typeface="Geo Sans Light NWEA" panose="02000603020000020003" pitchFamily="2" charset="0"/>
              </a:rPr>
            </a:br>
            <a:r>
              <a:rPr lang="en-GB" sz="2400" dirty="0">
                <a:latin typeface="Geo Sans Light NWEA" panose="02000603020000020003" pitchFamily="2" charset="0"/>
              </a:rPr>
              <a:t>5.) What other animal does the poet wonder about?</a:t>
            </a:r>
            <a:br>
              <a:rPr lang="en-GB" sz="2400" dirty="0">
                <a:latin typeface="Geo Sans Light NWEA" panose="02000603020000020003" pitchFamily="2" charset="0"/>
              </a:rPr>
            </a:br>
            <a:br>
              <a:rPr lang="en-GB" sz="2000" dirty="0">
                <a:latin typeface="Geo Sans Light NWEA" panose="02000603020000020003" pitchFamily="2" charset="0"/>
              </a:rPr>
            </a:br>
            <a:endParaRPr lang="en-GB" sz="2000" dirty="0">
              <a:latin typeface="Geo Sans Light NWEA" panose="02000603020000020003" pitchFamily="2" charset="0"/>
            </a:endParaRPr>
          </a:p>
        </p:txBody>
      </p:sp>
      <p:sp>
        <p:nvSpPr>
          <p:cNvPr id="8" name="Rectangle: Rounded Corners 7">
            <a:extLst>
              <a:ext uri="{FF2B5EF4-FFF2-40B4-BE49-F238E27FC236}">
                <a16:creationId xmlns:a16="http://schemas.microsoft.com/office/drawing/2014/main" id="{33B690E5-8CFD-423B-83E2-F6358744DBE9}"/>
              </a:ext>
            </a:extLst>
          </p:cNvPr>
          <p:cNvSpPr/>
          <p:nvPr/>
        </p:nvSpPr>
        <p:spPr>
          <a:xfrm>
            <a:off x="2312581" y="380805"/>
            <a:ext cx="4476307" cy="49973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rPr>
              <a:t>Discuss the extract</a:t>
            </a:r>
          </a:p>
        </p:txBody>
      </p:sp>
      <p:sp>
        <p:nvSpPr>
          <p:cNvPr id="5" name="Title 2">
            <a:extLst>
              <a:ext uri="{FF2B5EF4-FFF2-40B4-BE49-F238E27FC236}">
                <a16:creationId xmlns:a16="http://schemas.microsoft.com/office/drawing/2014/main" id="{2107CA4A-1CD6-471A-AAB7-71AFE266E4C9}"/>
              </a:ext>
            </a:extLst>
          </p:cNvPr>
          <p:cNvSpPr txBox="1">
            <a:spLocks/>
          </p:cNvSpPr>
          <p:nvPr/>
        </p:nvSpPr>
        <p:spPr>
          <a:xfrm>
            <a:off x="605790" y="880535"/>
            <a:ext cx="7920990" cy="37364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sz="2400" u="sng" dirty="0"/>
              <a:t>The General Gist</a:t>
            </a:r>
          </a:p>
          <a:p>
            <a:pPr algn="ctr"/>
            <a:endParaRPr lang="en-GB" sz="2400" u="sng" dirty="0"/>
          </a:p>
          <a:p>
            <a:pPr algn="ctr"/>
            <a:endParaRPr lang="en-GB" sz="2400" u="sng" dirty="0"/>
          </a:p>
          <a:p>
            <a:pPr algn="ctr"/>
            <a:endParaRPr lang="en-GB" sz="2400" u="sng" dirty="0"/>
          </a:p>
          <a:p>
            <a:pPr algn="ctr"/>
            <a:endParaRPr lang="en-GB" sz="2400" u="sng" dirty="0"/>
          </a:p>
          <a:p>
            <a:pPr algn="ctr"/>
            <a:endParaRPr lang="en-GB" sz="2400" u="sng" dirty="0"/>
          </a:p>
          <a:p>
            <a:pPr algn="ctr"/>
            <a:br>
              <a:rPr lang="en-GB" sz="2400" u="sng" dirty="0"/>
            </a:br>
            <a:br>
              <a:rPr lang="en-GB" sz="2400" dirty="0"/>
            </a:br>
            <a:r>
              <a:rPr lang="en-GB" sz="2000" i="1" dirty="0"/>
              <a:t>Want to know more about the meaning? Go here: </a:t>
            </a:r>
            <a:r>
              <a:rPr lang="en-GB" sz="2000" i="1" dirty="0">
                <a:hlinkClick r:id="rId3"/>
              </a:rPr>
              <a:t>https://www.litcharts.com/poetry/william-blake/the-tyger</a:t>
            </a:r>
            <a:br>
              <a:rPr lang="en-GB" sz="2000" i="1" dirty="0"/>
            </a:br>
            <a:endParaRPr lang="en-GB" sz="2000" i="1" dirty="0"/>
          </a:p>
        </p:txBody>
      </p:sp>
      <p:pic>
        <p:nvPicPr>
          <p:cNvPr id="6" name="Picture 2" descr="Check, Correct, Mark, Choice, Yes, Ok">
            <a:extLst>
              <a:ext uri="{FF2B5EF4-FFF2-40B4-BE49-F238E27FC236}">
                <a16:creationId xmlns:a16="http://schemas.microsoft.com/office/drawing/2014/main" id="{12BD8076-8A91-4176-908F-FD232FA277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929" y="135939"/>
            <a:ext cx="1199110" cy="11991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AECE26BB-A8C2-4F5B-8921-5664F7F82FBF}"/>
              </a:ext>
            </a:extLst>
          </p:cNvPr>
          <p:cNvPicPr>
            <a:picLocks noChangeAspect="1"/>
          </p:cNvPicPr>
          <p:nvPr/>
        </p:nvPicPr>
        <p:blipFill>
          <a:blip r:embed="rId5">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1319926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CD3C700-46B8-42E3-8E3A-59D54E4744A9}"/>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2AB45DE2-F293-4A81-95FD-76DAD6FA4E1E}"/>
              </a:ext>
            </a:extLst>
          </p:cNvPr>
          <p:cNvSpPr>
            <a:spLocks noGrp="1"/>
          </p:cNvSpPr>
          <p:nvPr>
            <p:ph type="title"/>
          </p:nvPr>
        </p:nvSpPr>
        <p:spPr>
          <a:xfrm>
            <a:off x="800098" y="1558284"/>
            <a:ext cx="7429501" cy="1757793"/>
          </a:xfrm>
        </p:spPr>
        <p:txBody>
          <a:bodyPr/>
          <a:lstStyle/>
          <a:p>
            <a:pPr algn="ctr"/>
            <a:r>
              <a:rPr lang="en-GB" sz="2400" b="1" dirty="0">
                <a:latin typeface="Geo Sans Light NWEA" panose="02000603020000020003" pitchFamily="2" charset="0"/>
              </a:rPr>
              <a:t>Frightening Vs Beautiful</a:t>
            </a:r>
            <a:br>
              <a:rPr lang="en-GB" sz="2400" b="1" dirty="0">
                <a:latin typeface="Geo Sans Light NWEA" panose="02000603020000020003" pitchFamily="2" charset="0"/>
              </a:rPr>
            </a:br>
            <a:br>
              <a:rPr lang="en-GB" sz="100" b="1" dirty="0">
                <a:latin typeface="Geo Sans Light NWEA" panose="02000603020000020003" pitchFamily="2" charset="0"/>
              </a:rPr>
            </a:br>
            <a:br>
              <a:rPr lang="en-GB" sz="100" b="1" dirty="0">
                <a:latin typeface="Geo Sans Light NWEA" panose="02000603020000020003" pitchFamily="2" charset="0"/>
              </a:rPr>
            </a:br>
            <a:br>
              <a:rPr lang="en-GB" sz="100" b="1" dirty="0">
                <a:latin typeface="Geo Sans Light NWEA" panose="02000603020000020003" pitchFamily="2" charset="0"/>
              </a:rPr>
            </a:br>
            <a:br>
              <a:rPr lang="en-GB" sz="100" b="1" dirty="0">
                <a:latin typeface="Geo Sans Light NWEA" panose="02000603020000020003" pitchFamily="2" charset="0"/>
              </a:rPr>
            </a:br>
            <a:br>
              <a:rPr lang="en-GB" sz="100" b="1" dirty="0">
                <a:latin typeface="Geo Sans Light NWEA" panose="02000603020000020003" pitchFamily="2" charset="0"/>
              </a:rPr>
            </a:br>
            <a:r>
              <a:rPr lang="en-GB" sz="2400" dirty="0">
                <a:latin typeface="Geo Sans Light NWEA" panose="02000603020000020003" pitchFamily="2" charset="0"/>
              </a:rPr>
              <a:t>Does the author make you feel like the tiger is frightening or beautiful?</a:t>
            </a:r>
            <a:br>
              <a:rPr lang="en-GB" sz="2400" dirty="0">
                <a:latin typeface="Geo Sans Light NWEA" panose="02000603020000020003" pitchFamily="2" charset="0"/>
              </a:rPr>
            </a:br>
            <a:r>
              <a:rPr lang="en-GB" sz="2400" dirty="0">
                <a:latin typeface="Geo Sans Light NWEA" panose="02000603020000020003" pitchFamily="2" charset="0"/>
              </a:rPr>
              <a:t> </a:t>
            </a:r>
            <a:br>
              <a:rPr lang="en-GB" sz="2400" dirty="0">
                <a:latin typeface="Geo Sans Light NWEA" panose="02000603020000020003" pitchFamily="2" charset="0"/>
              </a:rPr>
            </a:br>
            <a:br>
              <a:rPr lang="en-GB" sz="2000" dirty="0">
                <a:latin typeface="Geo Sans Light NWEA" panose="02000603020000020003" pitchFamily="2" charset="0"/>
              </a:rPr>
            </a:br>
            <a:endParaRPr lang="en-GB" sz="2000" dirty="0">
              <a:latin typeface="Geo Sans Light NWEA" panose="02000603020000020003" pitchFamily="2" charset="0"/>
            </a:endParaRPr>
          </a:p>
        </p:txBody>
      </p:sp>
      <p:sp>
        <p:nvSpPr>
          <p:cNvPr id="8" name="Rectangle: Rounded Corners 7">
            <a:extLst>
              <a:ext uri="{FF2B5EF4-FFF2-40B4-BE49-F238E27FC236}">
                <a16:creationId xmlns:a16="http://schemas.microsoft.com/office/drawing/2014/main" id="{33B690E5-8CFD-423B-83E2-F6358744DBE9}"/>
              </a:ext>
            </a:extLst>
          </p:cNvPr>
          <p:cNvSpPr/>
          <p:nvPr/>
        </p:nvSpPr>
        <p:spPr>
          <a:xfrm>
            <a:off x="2312581" y="380805"/>
            <a:ext cx="4476307" cy="49973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rPr>
              <a:t>Discuss the extract</a:t>
            </a:r>
          </a:p>
        </p:txBody>
      </p:sp>
      <p:sp>
        <p:nvSpPr>
          <p:cNvPr id="5" name="Title 2">
            <a:extLst>
              <a:ext uri="{FF2B5EF4-FFF2-40B4-BE49-F238E27FC236}">
                <a16:creationId xmlns:a16="http://schemas.microsoft.com/office/drawing/2014/main" id="{2107CA4A-1CD6-471A-AAB7-71AFE266E4C9}"/>
              </a:ext>
            </a:extLst>
          </p:cNvPr>
          <p:cNvSpPr txBox="1">
            <a:spLocks/>
          </p:cNvSpPr>
          <p:nvPr/>
        </p:nvSpPr>
        <p:spPr>
          <a:xfrm>
            <a:off x="554354" y="990635"/>
            <a:ext cx="7920990" cy="5676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sz="2400" u="sng" dirty="0"/>
              <a:t>Discussion</a:t>
            </a:r>
          </a:p>
          <a:p>
            <a:pPr algn="ctr"/>
            <a:endParaRPr lang="en-GB" sz="2400" u="sng" dirty="0"/>
          </a:p>
        </p:txBody>
      </p:sp>
      <p:pic>
        <p:nvPicPr>
          <p:cNvPr id="7" name="Picture 2">
            <a:extLst>
              <a:ext uri="{FF2B5EF4-FFF2-40B4-BE49-F238E27FC236}">
                <a16:creationId xmlns:a16="http://schemas.microsoft.com/office/drawing/2014/main" id="{1F762C67-E7B9-4A33-ADC3-A3F92179EC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706" y="146590"/>
            <a:ext cx="1644900" cy="146788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a:extLst>
              <a:ext uri="{FF2B5EF4-FFF2-40B4-BE49-F238E27FC236}">
                <a16:creationId xmlns:a16="http://schemas.microsoft.com/office/drawing/2014/main" id="{DAE9608F-9093-4D46-8DA5-DDC615350A65}"/>
              </a:ext>
            </a:extLst>
          </p:cNvPr>
          <p:cNvSpPr txBox="1">
            <a:spLocks/>
          </p:cNvSpPr>
          <p:nvPr/>
        </p:nvSpPr>
        <p:spPr>
          <a:xfrm>
            <a:off x="821943" y="2945604"/>
            <a:ext cx="4543084" cy="133532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2400" i="1" dirty="0">
                <a:latin typeface="Geo Sans Light NWEA" panose="02000603020000020003" pitchFamily="2" charset="0"/>
              </a:rPr>
              <a:t>In my view…</a:t>
            </a:r>
          </a:p>
          <a:p>
            <a:r>
              <a:rPr lang="en-GB" sz="2400" i="1" dirty="0">
                <a:latin typeface="Geo Sans Light NWEA" panose="02000603020000020003" pitchFamily="2" charset="0"/>
              </a:rPr>
              <a:t>I believe that…</a:t>
            </a:r>
          </a:p>
          <a:p>
            <a:r>
              <a:rPr lang="en-GB" sz="2400" i="1" dirty="0">
                <a:latin typeface="Geo Sans Light NWEA" panose="02000603020000020003" pitchFamily="2" charset="0"/>
              </a:rPr>
              <a:t>because in the text it says…</a:t>
            </a:r>
          </a:p>
        </p:txBody>
      </p:sp>
      <p:sp>
        <p:nvSpPr>
          <p:cNvPr id="10" name="Rectangle: Rounded Corners 9">
            <a:extLst>
              <a:ext uri="{FF2B5EF4-FFF2-40B4-BE49-F238E27FC236}">
                <a16:creationId xmlns:a16="http://schemas.microsoft.com/office/drawing/2014/main" id="{5BEFB60F-A354-4270-B726-EF52FF5FC154}"/>
              </a:ext>
            </a:extLst>
          </p:cNvPr>
          <p:cNvSpPr/>
          <p:nvPr/>
        </p:nvSpPr>
        <p:spPr>
          <a:xfrm>
            <a:off x="5854734" y="2683994"/>
            <a:ext cx="1868307" cy="523220"/>
          </a:xfrm>
          <a:prstGeom prst="round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Geo Sans Light NWEA" panose="02000603020000020003" pitchFamily="2" charset="0"/>
              </a:rPr>
              <a:t>Agree</a:t>
            </a:r>
          </a:p>
        </p:txBody>
      </p:sp>
      <p:sp>
        <p:nvSpPr>
          <p:cNvPr id="11" name="Rectangle: Rounded Corners 10">
            <a:extLst>
              <a:ext uri="{FF2B5EF4-FFF2-40B4-BE49-F238E27FC236}">
                <a16:creationId xmlns:a16="http://schemas.microsoft.com/office/drawing/2014/main" id="{191166B3-738D-4770-99FF-C0F0B7D4DE05}"/>
              </a:ext>
            </a:extLst>
          </p:cNvPr>
          <p:cNvSpPr/>
          <p:nvPr/>
        </p:nvSpPr>
        <p:spPr>
          <a:xfrm>
            <a:off x="5854734" y="3340354"/>
            <a:ext cx="1868307" cy="523220"/>
          </a:xfrm>
          <a:prstGeom prst="roundRect">
            <a:avLst/>
          </a:prstGeom>
          <a:solidFill>
            <a:srgbClr val="FF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Geo Sans Light NWEA" panose="02000603020000020003" pitchFamily="2" charset="0"/>
              </a:rPr>
              <a:t>Build</a:t>
            </a:r>
          </a:p>
        </p:txBody>
      </p:sp>
      <p:sp>
        <p:nvSpPr>
          <p:cNvPr id="12" name="Rectangle: Rounded Corners 11">
            <a:extLst>
              <a:ext uri="{FF2B5EF4-FFF2-40B4-BE49-F238E27FC236}">
                <a16:creationId xmlns:a16="http://schemas.microsoft.com/office/drawing/2014/main" id="{7D3A313D-3BCB-40F6-BBE5-0F5C5503B9AA}"/>
              </a:ext>
            </a:extLst>
          </p:cNvPr>
          <p:cNvSpPr/>
          <p:nvPr/>
        </p:nvSpPr>
        <p:spPr>
          <a:xfrm>
            <a:off x="5854734" y="3992476"/>
            <a:ext cx="1868307" cy="523221"/>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Geo Sans Light NWEA" panose="02000603020000020003" pitchFamily="2" charset="0"/>
              </a:rPr>
              <a:t>Challenge</a:t>
            </a:r>
          </a:p>
        </p:txBody>
      </p:sp>
      <p:pic>
        <p:nvPicPr>
          <p:cNvPr id="13" name="Picture 12">
            <a:extLst>
              <a:ext uri="{FF2B5EF4-FFF2-40B4-BE49-F238E27FC236}">
                <a16:creationId xmlns:a16="http://schemas.microsoft.com/office/drawing/2014/main" id="{BD470926-A116-414D-A3C3-F44640B82E40}"/>
              </a:ext>
            </a:extLst>
          </p:cNvPr>
          <p:cNvPicPr>
            <a:picLocks noChangeAspect="1"/>
          </p:cNvPicPr>
          <p:nvPr/>
        </p:nvPicPr>
        <p:blipFill>
          <a:blip r:embed="rId4">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1115240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CD332CDC-2AFE-436D-AE48-C2D2307E6B87}"/>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3" name="Google Shape;73;p16"/>
          <p:cNvSpPr txBox="1">
            <a:spLocks noGrp="1"/>
          </p:cNvSpPr>
          <p:nvPr>
            <p:ph type="title"/>
          </p:nvPr>
        </p:nvSpPr>
        <p:spPr>
          <a:xfrm>
            <a:off x="1885349" y="973159"/>
            <a:ext cx="5261441" cy="71428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u="sng" dirty="0">
                <a:latin typeface="Geo Sans Light NWEA" panose="02000603020000020003" pitchFamily="2" charset="0"/>
              </a:rPr>
              <a:t>Smooth Reading</a:t>
            </a:r>
            <a:br>
              <a:rPr lang="en-GB" u="sng" dirty="0">
                <a:latin typeface="Geo Sans Light NWEA" panose="02000603020000020003" pitchFamily="2" charset="0"/>
              </a:rPr>
            </a:br>
            <a:endParaRPr sz="1600" b="1" dirty="0">
              <a:latin typeface="Geo Sans Light NWEA" panose="02000603020000020003" pitchFamily="2" charset="0"/>
            </a:endParaRPr>
          </a:p>
        </p:txBody>
      </p:sp>
      <p:sp>
        <p:nvSpPr>
          <p:cNvPr id="74" name="Google Shape;74;p16"/>
          <p:cNvSpPr txBox="1">
            <a:spLocks noGrp="1"/>
          </p:cNvSpPr>
          <p:nvPr>
            <p:ph type="body" idx="1"/>
          </p:nvPr>
        </p:nvSpPr>
        <p:spPr>
          <a:xfrm>
            <a:off x="460138" y="1644739"/>
            <a:ext cx="8223714" cy="3121570"/>
          </a:xfrm>
          <a:prstGeom prst="rect">
            <a:avLst/>
          </a:prstGeom>
        </p:spPr>
        <p:txBody>
          <a:bodyPr spcFirstLastPara="1" wrap="square" lIns="91425" tIns="91425" rIns="91425" bIns="91425" anchor="t" anchorCtr="0">
            <a:noAutofit/>
          </a:bodyPr>
          <a:lstStyle/>
          <a:p>
            <a:pPr marL="342900" lvl="0" indent="-342900">
              <a:lnSpc>
                <a:spcPct val="107000"/>
              </a:lnSpc>
              <a:buFont typeface="Symbol" panose="05050102010706020507" pitchFamily="18" charset="2"/>
              <a:buChar char=""/>
            </a:pPr>
            <a:r>
              <a:rPr lang="en-GB" sz="2000" b="1"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A </a:t>
            </a:r>
            <a:r>
              <a:rPr lang="en-GB" sz="2000"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r</a:t>
            </a:r>
            <a:r>
              <a:rPr lang="en-GB" sz="2000" dirty="0">
                <a:solidFill>
                  <a:srgbClr val="000000"/>
                </a:solidFill>
                <a:effectLst/>
                <a:latin typeface="Geo Sans Light NWEA" panose="02000603020000020003" pitchFamily="2" charset="0"/>
                <a:ea typeface="Calibri" panose="020F0502020204030204" pitchFamily="34" charset="0"/>
                <a:cs typeface="Times New Roman" panose="02020603050405020304" pitchFamily="18" charset="0"/>
              </a:rPr>
              <a:t>eads the poem as smoothly as possible with </a:t>
            </a:r>
            <a:r>
              <a:rPr lang="en-GB" sz="2000" b="1" dirty="0">
                <a:solidFill>
                  <a:srgbClr val="000000"/>
                </a:solidFill>
                <a:effectLst/>
                <a:latin typeface="Geo Sans Light NWEA" panose="02000603020000020003" pitchFamily="2" charset="0"/>
                <a:ea typeface="Calibri" panose="020F0502020204030204" pitchFamily="34" charset="0"/>
                <a:cs typeface="Times New Roman" panose="02020603050405020304" pitchFamily="18" charset="0"/>
              </a:rPr>
              <a:t>B</a:t>
            </a:r>
            <a:r>
              <a:rPr lang="en-GB" sz="2000" dirty="0">
                <a:solidFill>
                  <a:srgbClr val="000000"/>
                </a:solidFill>
                <a:effectLst/>
                <a:latin typeface="Geo Sans Light NWEA" panose="02000603020000020003" pitchFamily="2" charset="0"/>
                <a:ea typeface="Calibri" panose="020F0502020204030204" pitchFamily="34" charset="0"/>
                <a:cs typeface="Times New Roman" panose="02020603050405020304" pitchFamily="18" charset="0"/>
              </a:rPr>
              <a:t> listening and </a:t>
            </a:r>
            <a:r>
              <a:rPr lang="en-GB" sz="2000"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making notes of words which were not read smoothly (a maximum of 5) then helps them with those words .</a:t>
            </a:r>
          </a:p>
          <a:p>
            <a:pPr marL="0" lvl="0" indent="0">
              <a:lnSpc>
                <a:spcPct val="107000"/>
              </a:lnSpc>
              <a:buNone/>
            </a:pPr>
            <a:endParaRPr lang="en-GB" sz="2000"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b="1"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B</a:t>
            </a:r>
            <a:r>
              <a:rPr lang="en-GB" sz="2000"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 then reads the poem as smoothly possible with </a:t>
            </a:r>
            <a:r>
              <a:rPr lang="en-GB" sz="2000" b="1"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A</a:t>
            </a:r>
            <a:r>
              <a:rPr lang="en-GB" sz="2000"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 listening and making notes </a:t>
            </a:r>
            <a:r>
              <a:rPr lang="en-GB" sz="200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of words which </a:t>
            </a:r>
            <a:r>
              <a:rPr lang="en-GB" sz="2000"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were not read smoothly (a maximum of 5) and helps them with these parts. </a:t>
            </a:r>
          </a:p>
          <a:p>
            <a:pPr marL="342900" lvl="0" indent="-342900">
              <a:lnSpc>
                <a:spcPct val="107000"/>
              </a:lnSpc>
              <a:buFont typeface="Symbol" panose="05050102010706020507" pitchFamily="18" charset="2"/>
              <a:buChar char=""/>
            </a:pPr>
            <a:endParaRPr lang="en-GB" sz="2000" b="1" i="1"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endParaRPr>
          </a:p>
          <a:p>
            <a:pPr marL="0" lvl="0" indent="0" algn="ctr">
              <a:lnSpc>
                <a:spcPct val="107000"/>
              </a:lnSpc>
              <a:buNone/>
            </a:pPr>
            <a:r>
              <a:rPr lang="en-GB" sz="2000" b="1" i="1" dirty="0">
                <a:solidFill>
                  <a:srgbClr val="000000"/>
                </a:solidFill>
                <a:latin typeface="Geo Sans Light NWEA" panose="02000603020000020003" pitchFamily="2" charset="0"/>
                <a:ea typeface="Calibri" panose="020F0502020204030204" pitchFamily="34" charset="0"/>
                <a:cs typeface="Times New Roman" panose="02020603050405020304" pitchFamily="18" charset="0"/>
              </a:rPr>
              <a:t>Re-read again to help smooth out the errors. </a:t>
            </a:r>
          </a:p>
          <a:p>
            <a:pPr marL="342900" lvl="0" indent="-342900">
              <a:lnSpc>
                <a:spcPct val="107000"/>
              </a:lnSpc>
              <a:buFont typeface="Symbol" panose="05050102010706020507" pitchFamily="18" charset="2"/>
              <a:buChar char=""/>
            </a:pPr>
            <a:endParaRPr lang="en-GB" sz="2000" dirty="0">
              <a:solidFill>
                <a:srgbClr val="000000"/>
              </a:solidFill>
              <a:effectLst/>
              <a:latin typeface="Geo Sans Light NWEA" panose="02000603020000020003" pitchFamily="2"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endParaRPr lang="en-GB" sz="2000" b="1" dirty="0">
              <a:solidFill>
                <a:schemeClr val="tx1"/>
              </a:solidFill>
              <a:latin typeface="Geo Sans Light NWEA" panose="02000603020000020003" pitchFamily="2" charset="0"/>
            </a:endParaRPr>
          </a:p>
          <a:p>
            <a:pPr marL="0" lvl="0" indent="0" rtl="0">
              <a:lnSpc>
                <a:spcPct val="100000"/>
              </a:lnSpc>
              <a:buNone/>
            </a:pPr>
            <a:endParaRPr lang="en-GB" sz="2000" b="1" dirty="0">
              <a:solidFill>
                <a:schemeClr val="tx1"/>
              </a:solidFill>
              <a:latin typeface="Geo Sans Light NWEA" panose="02000603020000020003" pitchFamily="2" charset="0"/>
            </a:endParaRPr>
          </a:p>
          <a:p>
            <a:pPr marL="0" lvl="0" indent="0" rtl="0">
              <a:lnSpc>
                <a:spcPct val="100000"/>
              </a:lnSpc>
              <a:buNone/>
            </a:pPr>
            <a:endParaRPr lang="en-GB" sz="2000" b="1" dirty="0">
              <a:solidFill>
                <a:schemeClr val="tx1"/>
              </a:solidFill>
              <a:latin typeface="Geo Sans Light NWEA" panose="02000603020000020003" pitchFamily="2" charset="0"/>
            </a:endParaRPr>
          </a:p>
        </p:txBody>
      </p:sp>
      <p:sp>
        <p:nvSpPr>
          <p:cNvPr id="6" name="Rectangle: Rounded Corners 5">
            <a:extLst>
              <a:ext uri="{FF2B5EF4-FFF2-40B4-BE49-F238E27FC236}">
                <a16:creationId xmlns:a16="http://schemas.microsoft.com/office/drawing/2014/main" id="{2512F2E5-E409-4DCC-A441-3840B006963C}"/>
              </a:ext>
            </a:extLst>
          </p:cNvPr>
          <p:cNvSpPr/>
          <p:nvPr/>
        </p:nvSpPr>
        <p:spPr>
          <a:xfrm>
            <a:off x="2333842" y="413672"/>
            <a:ext cx="4476307" cy="49973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Read fluently from the text</a:t>
            </a:r>
          </a:p>
        </p:txBody>
      </p:sp>
      <p:pic>
        <p:nvPicPr>
          <p:cNvPr id="9" name="Picture 2">
            <a:extLst>
              <a:ext uri="{FF2B5EF4-FFF2-40B4-BE49-F238E27FC236}">
                <a16:creationId xmlns:a16="http://schemas.microsoft.com/office/drawing/2014/main" id="{E00EF2F4-095A-465F-AACD-9AF946A9B1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956" y="390191"/>
            <a:ext cx="638653" cy="11579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88683CA-4A9B-4425-91A4-ADD0804DAF4F}"/>
              </a:ext>
            </a:extLst>
          </p:cNvPr>
          <p:cNvPicPr>
            <a:picLocks noChangeAspect="1"/>
          </p:cNvPicPr>
          <p:nvPr/>
        </p:nvPicPr>
        <p:blipFill>
          <a:blip r:embed="rId4">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133843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1705CA9F-F080-47D2-B919-C3E91E4B22BC}"/>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3" name="Google Shape;73;p16"/>
          <p:cNvSpPr txBox="1">
            <a:spLocks noGrp="1"/>
          </p:cNvSpPr>
          <p:nvPr>
            <p:ph type="title"/>
          </p:nvPr>
        </p:nvSpPr>
        <p:spPr>
          <a:xfrm>
            <a:off x="1941270" y="862866"/>
            <a:ext cx="5261441"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u="sng" dirty="0">
                <a:latin typeface="Geo Sans Light NWEA" panose="02000603020000020003" pitchFamily="2" charset="0"/>
              </a:rPr>
              <a:t>Off-by-Heart</a:t>
            </a:r>
            <a:endParaRPr u="sng" dirty="0">
              <a:latin typeface="Geo Sans Light NWEA" panose="02000603020000020003" pitchFamily="2" charset="0"/>
            </a:endParaRPr>
          </a:p>
        </p:txBody>
      </p:sp>
      <p:sp>
        <p:nvSpPr>
          <p:cNvPr id="74" name="Google Shape;74;p16"/>
          <p:cNvSpPr txBox="1">
            <a:spLocks noGrp="1"/>
          </p:cNvSpPr>
          <p:nvPr>
            <p:ph type="body" idx="1"/>
          </p:nvPr>
        </p:nvSpPr>
        <p:spPr>
          <a:xfrm>
            <a:off x="727113" y="1435566"/>
            <a:ext cx="7639814" cy="2845068"/>
          </a:xfrm>
          <a:prstGeom prst="rect">
            <a:avLst/>
          </a:prstGeom>
        </p:spPr>
        <p:txBody>
          <a:bodyPr spcFirstLastPara="1" wrap="square" lIns="91425" tIns="91425" rIns="91425" bIns="91425" anchor="t" anchorCtr="0">
            <a:noAutofit/>
          </a:bodyPr>
          <a:lstStyle/>
          <a:p>
            <a:pPr marL="0" indent="0" algn="ctr">
              <a:lnSpc>
                <a:spcPct val="100000"/>
              </a:lnSpc>
              <a:buNone/>
            </a:pPr>
            <a:r>
              <a:rPr lang="en-GB" b="1" dirty="0">
                <a:solidFill>
                  <a:schemeClr val="tx1"/>
                </a:solidFill>
                <a:latin typeface="Geo Sans Light NWEA" panose="02000603020000020003" pitchFamily="2" charset="0"/>
              </a:rPr>
              <a:t>Let’s learn the opening and closing verses off-by heart. </a:t>
            </a:r>
          </a:p>
          <a:p>
            <a:pPr marL="0" indent="0">
              <a:lnSpc>
                <a:spcPct val="100000"/>
              </a:lnSpc>
              <a:buNone/>
            </a:pPr>
            <a:endParaRPr lang="en-GB" sz="2000" dirty="0">
              <a:solidFill>
                <a:schemeClr val="tx1"/>
              </a:solidFill>
              <a:latin typeface="Geo Sans Light NWEA" panose="02000603020000020003" pitchFamily="2" charset="0"/>
            </a:endParaRPr>
          </a:p>
          <a:p>
            <a:pPr marL="0" indent="0" algn="ctr">
              <a:lnSpc>
                <a:spcPct val="100000"/>
              </a:lnSpc>
              <a:buNone/>
            </a:pPr>
            <a:r>
              <a:rPr lang="en-GB" sz="2000" u="sng" dirty="0">
                <a:solidFill>
                  <a:schemeClr val="tx1"/>
                </a:solidFill>
                <a:latin typeface="Geo Sans Light NWEA" panose="02000603020000020003" pitchFamily="2" charset="0"/>
              </a:rPr>
              <a:t>Text Mapping</a:t>
            </a:r>
          </a:p>
          <a:p>
            <a:pPr marL="342900">
              <a:lnSpc>
                <a:spcPct val="100000"/>
              </a:lnSpc>
            </a:pPr>
            <a:r>
              <a:rPr lang="en-GB" sz="2000" dirty="0">
                <a:solidFill>
                  <a:schemeClr val="tx1"/>
                </a:solidFill>
                <a:latin typeface="Geo Sans Light NWEA" panose="02000603020000020003" pitchFamily="2" charset="0"/>
              </a:rPr>
              <a:t>Draw two simple images per line to help you remember the key words in the poem. </a:t>
            </a:r>
          </a:p>
          <a:p>
            <a:pPr marL="342900">
              <a:lnSpc>
                <a:spcPct val="100000"/>
              </a:lnSpc>
            </a:pPr>
            <a:r>
              <a:rPr lang="en-GB" sz="2000" dirty="0">
                <a:solidFill>
                  <a:schemeClr val="tx1"/>
                </a:solidFill>
                <a:latin typeface="Geo Sans Light NWEA" panose="02000603020000020003" pitchFamily="2" charset="0"/>
              </a:rPr>
              <a:t>I will model the opening verse by underlining two key words that I think will help me remember the line, then draw a simple picture.</a:t>
            </a:r>
          </a:p>
          <a:p>
            <a:pPr marL="342900">
              <a:lnSpc>
                <a:spcPct val="100000"/>
              </a:lnSpc>
            </a:pPr>
            <a:r>
              <a:rPr lang="en-GB" sz="2000" dirty="0">
                <a:solidFill>
                  <a:schemeClr val="tx1"/>
                </a:solidFill>
                <a:latin typeface="Geo Sans Light NWEA" panose="02000603020000020003" pitchFamily="2" charset="0"/>
              </a:rPr>
              <a:t>Now complete the sheet yourself.</a:t>
            </a:r>
          </a:p>
          <a:p>
            <a:pPr marL="0" indent="0">
              <a:lnSpc>
                <a:spcPct val="100000"/>
              </a:lnSpc>
              <a:buNone/>
            </a:pPr>
            <a:endParaRPr lang="en-GB" sz="2000" dirty="0">
              <a:solidFill>
                <a:schemeClr val="tx1"/>
              </a:solidFill>
              <a:latin typeface="Geo Sans Light NWEA" panose="02000603020000020003" pitchFamily="2" charset="0"/>
            </a:endParaRPr>
          </a:p>
        </p:txBody>
      </p:sp>
      <p:sp>
        <p:nvSpPr>
          <p:cNvPr id="6" name="Rectangle: Rounded Corners 5">
            <a:extLst>
              <a:ext uri="{FF2B5EF4-FFF2-40B4-BE49-F238E27FC236}">
                <a16:creationId xmlns:a16="http://schemas.microsoft.com/office/drawing/2014/main" id="{2512F2E5-E409-4DCC-A441-3840B006963C}"/>
              </a:ext>
            </a:extLst>
          </p:cNvPr>
          <p:cNvSpPr/>
          <p:nvPr/>
        </p:nvSpPr>
        <p:spPr>
          <a:xfrm>
            <a:off x="2333838" y="390191"/>
            <a:ext cx="4476307" cy="49973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Read fluently from the text</a:t>
            </a:r>
          </a:p>
        </p:txBody>
      </p:sp>
      <p:pic>
        <p:nvPicPr>
          <p:cNvPr id="8" name="Picture 2">
            <a:extLst>
              <a:ext uri="{FF2B5EF4-FFF2-40B4-BE49-F238E27FC236}">
                <a16:creationId xmlns:a16="http://schemas.microsoft.com/office/drawing/2014/main" id="{09CE24CE-E5F4-4568-A602-435833FBFE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956" y="390191"/>
            <a:ext cx="638653" cy="11579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98D9332-BA45-44BA-A0A7-7FB445BE45E6}"/>
              </a:ext>
            </a:extLst>
          </p:cNvPr>
          <p:cNvPicPr>
            <a:picLocks noChangeAspect="1"/>
          </p:cNvPicPr>
          <p:nvPr/>
        </p:nvPicPr>
        <p:blipFill>
          <a:blip r:embed="rId4">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1141348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FEF7FD37-3BBA-4817-93FA-A7F6AF66BE4E}"/>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Geo Sans Light NWEA" panose="02000603020000020003" pitchFamily="2" charset="0"/>
            </a:endParaRPr>
          </a:p>
        </p:txBody>
      </p:sp>
      <p:sp>
        <p:nvSpPr>
          <p:cNvPr id="73" name="Google Shape;73;p16"/>
          <p:cNvSpPr txBox="1">
            <a:spLocks noGrp="1"/>
          </p:cNvSpPr>
          <p:nvPr>
            <p:ph type="title"/>
          </p:nvPr>
        </p:nvSpPr>
        <p:spPr>
          <a:xfrm>
            <a:off x="1884486" y="401365"/>
            <a:ext cx="5261441" cy="61635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u="sng" dirty="0">
                <a:latin typeface="Geo Sans Light NWEA" panose="02000603020000020003" pitchFamily="2" charset="0"/>
              </a:rPr>
              <a:t>D.I.S.C.O. - Develop</a:t>
            </a:r>
            <a:endParaRPr u="sng" dirty="0">
              <a:latin typeface="Geo Sans Light NWEA" panose="02000603020000020003" pitchFamily="2" charset="0"/>
            </a:endParaRPr>
          </a:p>
        </p:txBody>
      </p:sp>
      <p:sp>
        <p:nvSpPr>
          <p:cNvPr id="74" name="Google Shape;74;p16"/>
          <p:cNvSpPr txBox="1">
            <a:spLocks noGrp="1"/>
          </p:cNvSpPr>
          <p:nvPr>
            <p:ph type="body" idx="1"/>
          </p:nvPr>
        </p:nvSpPr>
        <p:spPr>
          <a:xfrm>
            <a:off x="1057618" y="935456"/>
            <a:ext cx="7506901" cy="2811244"/>
          </a:xfrm>
          <a:prstGeom prst="rect">
            <a:avLst/>
          </a:prstGeom>
        </p:spPr>
        <p:txBody>
          <a:bodyPr spcFirstLastPara="1" wrap="square" lIns="91425" tIns="91425" rIns="91425" bIns="91425" anchor="t" anchorCtr="0">
            <a:noAutofit/>
          </a:bodyPr>
          <a:lstStyle/>
          <a:p>
            <a:pPr marL="0" indent="0" algn="ctr">
              <a:lnSpc>
                <a:spcPct val="100000"/>
              </a:lnSpc>
              <a:buNone/>
            </a:pPr>
            <a:r>
              <a:rPr lang="en-GB" sz="2800" dirty="0">
                <a:solidFill>
                  <a:schemeClr val="tx1"/>
                </a:solidFill>
                <a:latin typeface="Geo Sans Light NWEA" panose="02000603020000020003" pitchFamily="2" charset="0"/>
              </a:rPr>
              <a:t>Let’s continue learning the poem over the next       few days until we all know it off-by-heart.</a:t>
            </a:r>
          </a:p>
          <a:p>
            <a:pPr marL="0" indent="0" algn="ctr">
              <a:lnSpc>
                <a:spcPct val="100000"/>
              </a:lnSpc>
              <a:buNone/>
            </a:pPr>
            <a:endParaRPr lang="en-GB" sz="2800" dirty="0">
              <a:solidFill>
                <a:schemeClr val="tx1"/>
              </a:solidFill>
              <a:latin typeface="Geo Sans Light NWEA" panose="02000603020000020003" pitchFamily="2" charset="0"/>
            </a:endParaRPr>
          </a:p>
          <a:p>
            <a:pPr marL="0" indent="0" algn="ctr">
              <a:lnSpc>
                <a:spcPct val="100000"/>
              </a:lnSpc>
              <a:buNone/>
            </a:pPr>
            <a:endParaRPr lang="en-GB" sz="2800" dirty="0">
              <a:solidFill>
                <a:schemeClr val="tx1"/>
              </a:solidFill>
              <a:latin typeface="Geo Sans Light NWEA" panose="02000603020000020003" pitchFamily="2" charset="0"/>
            </a:endParaRPr>
          </a:p>
          <a:p>
            <a:pPr marL="0" indent="0" algn="ctr">
              <a:lnSpc>
                <a:spcPct val="100000"/>
              </a:lnSpc>
              <a:buNone/>
            </a:pPr>
            <a:endParaRPr lang="en-GB" sz="2800" dirty="0">
              <a:solidFill>
                <a:schemeClr val="tx1"/>
              </a:solidFill>
              <a:latin typeface="Geo Sans Light NWEA" panose="02000603020000020003" pitchFamily="2" charset="0"/>
            </a:endParaRPr>
          </a:p>
          <a:p>
            <a:pPr marL="0" indent="0" algn="r">
              <a:lnSpc>
                <a:spcPct val="100000"/>
              </a:lnSpc>
              <a:buNone/>
            </a:pPr>
            <a:r>
              <a:rPr lang="en-GB" sz="2800" dirty="0">
                <a:solidFill>
                  <a:schemeClr val="tx1"/>
                </a:solidFill>
                <a:latin typeface="Geo Sans Light NWEA" panose="02000603020000020003" pitchFamily="2" charset="0"/>
              </a:rPr>
              <a:t>We can even perform it in front of an audience!</a:t>
            </a:r>
          </a:p>
          <a:p>
            <a:pPr marL="0" indent="0">
              <a:lnSpc>
                <a:spcPct val="100000"/>
              </a:lnSpc>
              <a:buNone/>
            </a:pPr>
            <a:endParaRPr lang="en-GB" sz="2800" dirty="0">
              <a:solidFill>
                <a:schemeClr val="tx1"/>
              </a:solidFill>
              <a:latin typeface="Geo Sans Light NWEA" panose="02000603020000020003" pitchFamily="2" charset="0"/>
            </a:endParaRPr>
          </a:p>
          <a:p>
            <a:pPr marL="285750" indent="-285750">
              <a:lnSpc>
                <a:spcPct val="100000"/>
              </a:lnSpc>
            </a:pPr>
            <a:endParaRPr lang="en-GB" sz="2800" dirty="0">
              <a:solidFill>
                <a:schemeClr val="tx1"/>
              </a:solidFill>
              <a:latin typeface="Geo Sans Light NWEA" panose="02000603020000020003" pitchFamily="2" charset="0"/>
            </a:endParaRPr>
          </a:p>
          <a:p>
            <a:pPr marL="0" indent="0">
              <a:lnSpc>
                <a:spcPct val="100000"/>
              </a:lnSpc>
              <a:buNone/>
            </a:pPr>
            <a:endParaRPr lang="en-GB" sz="2800" dirty="0">
              <a:solidFill>
                <a:schemeClr val="tx1"/>
              </a:solidFill>
              <a:latin typeface="Geo Sans Light NWEA" panose="02000603020000020003" pitchFamily="2" charset="0"/>
            </a:endParaRPr>
          </a:p>
          <a:p>
            <a:pPr marL="285750" indent="-285750">
              <a:lnSpc>
                <a:spcPct val="100000"/>
              </a:lnSpc>
            </a:pPr>
            <a:endParaRPr lang="en-GB" sz="2800" dirty="0">
              <a:solidFill>
                <a:schemeClr val="tx1"/>
              </a:solidFill>
              <a:latin typeface="Geo Sans Light NWEA" panose="02000603020000020003" pitchFamily="2" charset="0"/>
            </a:endParaRPr>
          </a:p>
          <a:p>
            <a:pPr marL="342900">
              <a:lnSpc>
                <a:spcPct val="100000"/>
              </a:lnSpc>
            </a:pPr>
            <a:endParaRPr lang="en-GB" sz="2800" dirty="0">
              <a:solidFill>
                <a:schemeClr val="tx1"/>
              </a:solidFill>
              <a:latin typeface="Geo Sans Light NWEA" panose="02000603020000020003" pitchFamily="2" charset="0"/>
            </a:endParaRPr>
          </a:p>
          <a:p>
            <a:pPr marL="342900">
              <a:lnSpc>
                <a:spcPct val="100000"/>
              </a:lnSpc>
            </a:pPr>
            <a:endParaRPr lang="en-GB" sz="2800" dirty="0">
              <a:solidFill>
                <a:schemeClr val="tx1"/>
              </a:solidFill>
              <a:latin typeface="Geo Sans Light NWEA" panose="02000603020000020003" pitchFamily="2" charset="0"/>
            </a:endParaRPr>
          </a:p>
        </p:txBody>
      </p:sp>
      <p:pic>
        <p:nvPicPr>
          <p:cNvPr id="10" name="Picture 2" descr="Mountaineering, Rock Climbing, Climbing">
            <a:extLst>
              <a:ext uri="{FF2B5EF4-FFF2-40B4-BE49-F238E27FC236}">
                <a16:creationId xmlns:a16="http://schemas.microsoft.com/office/drawing/2014/main" id="{F6C7A7A9-69E5-4C8D-9700-B7AF209CCA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850" y="2968225"/>
            <a:ext cx="747642" cy="7476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Disco Ball, Mirror Ball, Glitter Ball">
            <a:extLst>
              <a:ext uri="{FF2B5EF4-FFF2-40B4-BE49-F238E27FC236}">
                <a16:creationId xmlns:a16="http://schemas.microsoft.com/office/drawing/2014/main" id="{5C760C51-D12A-430E-8D56-54E8576DF2DF}"/>
              </a:ext>
            </a:extLst>
          </p:cNvPr>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579478" y="489470"/>
            <a:ext cx="1016386" cy="203276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DF568075-A296-4769-9D35-6F8F804FBDC5}"/>
              </a:ext>
            </a:extLst>
          </p:cNvPr>
          <p:cNvPicPr>
            <a:picLocks noChangeAspect="1"/>
          </p:cNvPicPr>
          <p:nvPr/>
        </p:nvPicPr>
        <p:blipFill>
          <a:blip r:embed="rId5">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2157397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4455A58-7267-4DED-B51C-CF1BC7341062}"/>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Geo Sans Light NWEA" panose="02000603020000020003" pitchFamily="2" charset="0"/>
            </a:endParaRPr>
          </a:p>
        </p:txBody>
      </p:sp>
      <p:sp>
        <p:nvSpPr>
          <p:cNvPr id="5" name="Google Shape;54;p13">
            <a:extLst>
              <a:ext uri="{FF2B5EF4-FFF2-40B4-BE49-F238E27FC236}">
                <a16:creationId xmlns:a16="http://schemas.microsoft.com/office/drawing/2014/main" id="{2BDDC5D1-8552-44B4-84E9-50128CEC1716}"/>
              </a:ext>
            </a:extLst>
          </p:cNvPr>
          <p:cNvSpPr txBox="1">
            <a:spLocks/>
          </p:cNvSpPr>
          <p:nvPr/>
        </p:nvSpPr>
        <p:spPr>
          <a:xfrm>
            <a:off x="1722105" y="2868631"/>
            <a:ext cx="5920599"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4000" dirty="0">
                <a:latin typeface="Geo Sans Light NWEA" panose="02000603020000020003" pitchFamily="2" charset="0"/>
              </a:rPr>
              <a:t>1      2      3      4      5</a:t>
            </a:r>
          </a:p>
        </p:txBody>
      </p:sp>
      <p:pic>
        <p:nvPicPr>
          <p:cNvPr id="4098" name="Picture 2">
            <a:extLst>
              <a:ext uri="{FF2B5EF4-FFF2-40B4-BE49-F238E27FC236}">
                <a16:creationId xmlns:a16="http://schemas.microsoft.com/office/drawing/2014/main" id="{8498742B-C5C3-46A0-AAFE-EC485344E6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2105" y="1347147"/>
            <a:ext cx="5920599" cy="1444366"/>
          </a:xfrm>
          <a:prstGeom prst="roundRect">
            <a:avLst>
              <a:gd name="adj" fmla="val 4167"/>
            </a:avLst>
          </a:prstGeom>
          <a:solidFill>
            <a:srgbClr val="FFFFFF"/>
          </a:solidFill>
          <a:ln w="127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Google Shape;54;p13">
            <a:extLst>
              <a:ext uri="{FF2B5EF4-FFF2-40B4-BE49-F238E27FC236}">
                <a16:creationId xmlns:a16="http://schemas.microsoft.com/office/drawing/2014/main" id="{654ECF0B-6E7B-4B6C-89C7-2A154AA2630E}"/>
              </a:ext>
            </a:extLst>
          </p:cNvPr>
          <p:cNvSpPr txBox="1">
            <a:spLocks/>
          </p:cNvSpPr>
          <p:nvPr/>
        </p:nvSpPr>
        <p:spPr>
          <a:xfrm>
            <a:off x="933829" y="3776226"/>
            <a:ext cx="7581139"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800" b="1" dirty="0">
                <a:latin typeface="Geo Sans Light NWEA" panose="02000603020000020003" pitchFamily="2" charset="0"/>
              </a:rPr>
              <a:t>Self Assessment Score:    / 5</a:t>
            </a:r>
          </a:p>
        </p:txBody>
      </p:sp>
      <p:sp>
        <p:nvSpPr>
          <p:cNvPr id="9" name="Google Shape;54;p13">
            <a:extLst>
              <a:ext uri="{FF2B5EF4-FFF2-40B4-BE49-F238E27FC236}">
                <a16:creationId xmlns:a16="http://schemas.microsoft.com/office/drawing/2014/main" id="{0432A17C-8CF4-4EED-B124-F5EBE8CF67F4}"/>
              </a:ext>
            </a:extLst>
          </p:cNvPr>
          <p:cNvSpPr txBox="1">
            <a:spLocks/>
          </p:cNvSpPr>
          <p:nvPr/>
        </p:nvSpPr>
        <p:spPr>
          <a:xfrm>
            <a:off x="332236" y="452292"/>
            <a:ext cx="847952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US" sz="2500" dirty="0">
                <a:latin typeface="Geo Sans Light NWEA" panose="02000603020000020003" pitchFamily="2" charset="0"/>
              </a:rPr>
              <a:t>LQ: Can I read The Tyger fluently and learn it off-by-heart?</a:t>
            </a:r>
          </a:p>
        </p:txBody>
      </p:sp>
      <p:pic>
        <p:nvPicPr>
          <p:cNvPr id="7" name="Picture 6">
            <a:extLst>
              <a:ext uri="{FF2B5EF4-FFF2-40B4-BE49-F238E27FC236}">
                <a16:creationId xmlns:a16="http://schemas.microsoft.com/office/drawing/2014/main" id="{36BB1FEA-2A67-4D42-AB05-633FA262FD57}"/>
              </a:ext>
            </a:extLst>
          </p:cNvPr>
          <p:cNvPicPr>
            <a:picLocks noChangeAspect="1"/>
          </p:cNvPicPr>
          <p:nvPr/>
        </p:nvPicPr>
        <p:blipFill>
          <a:blip r:embed="rId4">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2498550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a:stretch>
        </a:blipFill>
        <a:effectLst/>
      </p:bgPr>
    </p:bg>
    <p:spTree>
      <p:nvGrpSpPr>
        <p:cNvPr id="1" name="Shape 53"/>
        <p:cNvGrpSpPr/>
        <p:nvPr/>
      </p:nvGrpSpPr>
      <p:grpSpPr>
        <a:xfrm>
          <a:off x="0" y="0"/>
          <a:ext cx="0" cy="0"/>
          <a:chOff x="0" y="0"/>
          <a:chExt cx="0" cy="0"/>
        </a:xfrm>
      </p:grpSpPr>
      <p:pic>
        <p:nvPicPr>
          <p:cNvPr id="9" name="Picture 8">
            <a:extLst>
              <a:ext uri="{FF2B5EF4-FFF2-40B4-BE49-F238E27FC236}">
                <a16:creationId xmlns:a16="http://schemas.microsoft.com/office/drawing/2014/main" id="{1576A0B3-32CC-4F32-B250-6E79788C810C}"/>
              </a:ext>
            </a:extLst>
          </p:cNvPr>
          <p:cNvPicPr>
            <a:picLocks noChangeAspect="1"/>
          </p:cNvPicPr>
          <p:nvPr/>
        </p:nvPicPr>
        <p:blipFill>
          <a:blip r:embed="rId4">
            <a:alphaModFix/>
          </a:blip>
          <a:stretch>
            <a:fillRect/>
          </a:stretch>
        </p:blipFill>
        <p:spPr>
          <a:xfrm>
            <a:off x="4189160" y="1314359"/>
            <a:ext cx="765673" cy="765673"/>
          </a:xfrm>
          <a:prstGeom prst="rect">
            <a:avLst/>
          </a:prstGeom>
        </p:spPr>
      </p:pic>
      <p:sp>
        <p:nvSpPr>
          <p:cNvPr id="11" name="Google Shape;54;p13">
            <a:extLst>
              <a:ext uri="{FF2B5EF4-FFF2-40B4-BE49-F238E27FC236}">
                <a16:creationId xmlns:a16="http://schemas.microsoft.com/office/drawing/2014/main" id="{D6959A1F-503F-4D03-BCD6-70D511D78DB4}"/>
              </a:ext>
            </a:extLst>
          </p:cNvPr>
          <p:cNvSpPr txBox="1">
            <a:spLocks/>
          </p:cNvSpPr>
          <p:nvPr/>
        </p:nvSpPr>
        <p:spPr>
          <a:xfrm>
            <a:off x="2390630" y="2080032"/>
            <a:ext cx="4362732" cy="422174"/>
          </a:xfrm>
          <a:prstGeom prst="rect">
            <a:avLst/>
          </a:prstGeom>
          <a:noFill/>
          <a:ln w="28575">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b="1" dirty="0">
                <a:solidFill>
                  <a:schemeClr val="tx1"/>
                </a:solidFill>
                <a:latin typeface="Geo Sans Light NWEA" panose="02000603020000020003" pitchFamily="2" charset="0"/>
              </a:rPr>
              <a:t>www.manicstreetteachers.com</a:t>
            </a:r>
          </a:p>
        </p:txBody>
      </p:sp>
    </p:spTree>
    <p:extLst>
      <p:ext uri="{BB962C8B-B14F-4D97-AF65-F5344CB8AC3E}">
        <p14:creationId xmlns:p14="http://schemas.microsoft.com/office/powerpoint/2010/main" val="1389423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F121F5A6-E006-4BF7-BEC7-351FFF72ADD1}"/>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Google Shape;54;p13">
            <a:extLst>
              <a:ext uri="{FF2B5EF4-FFF2-40B4-BE49-F238E27FC236}">
                <a16:creationId xmlns:a16="http://schemas.microsoft.com/office/drawing/2014/main" id="{2BDDC5D1-8552-44B4-84E9-50128CEC1716}"/>
              </a:ext>
            </a:extLst>
          </p:cNvPr>
          <p:cNvSpPr txBox="1">
            <a:spLocks/>
          </p:cNvSpPr>
          <p:nvPr/>
        </p:nvSpPr>
        <p:spPr>
          <a:xfrm>
            <a:off x="332236" y="452292"/>
            <a:ext cx="847952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US" sz="2600" dirty="0">
                <a:latin typeface="Geo Sans Light NWEA" panose="02000603020000020003" pitchFamily="2" charset="0"/>
              </a:rPr>
              <a:t>LQ: Can I read The Tyger fluently and learn it off-by-heart?</a:t>
            </a:r>
          </a:p>
        </p:txBody>
      </p:sp>
      <p:pic>
        <p:nvPicPr>
          <p:cNvPr id="8" name="Picture 7">
            <a:extLst>
              <a:ext uri="{FF2B5EF4-FFF2-40B4-BE49-F238E27FC236}">
                <a16:creationId xmlns:a16="http://schemas.microsoft.com/office/drawing/2014/main" id="{4D6FCDE5-78F8-41B0-93C1-8BEA684C462F}"/>
              </a:ext>
            </a:extLst>
          </p:cNvPr>
          <p:cNvPicPr>
            <a:picLocks noChangeAspect="1"/>
          </p:cNvPicPr>
          <p:nvPr/>
        </p:nvPicPr>
        <p:blipFill>
          <a:blip r:embed="rId3">
            <a:alphaModFix/>
          </a:blip>
          <a:stretch>
            <a:fillRect/>
          </a:stretch>
        </p:blipFill>
        <p:spPr>
          <a:xfrm>
            <a:off x="8293971" y="4432312"/>
            <a:ext cx="517792" cy="517792"/>
          </a:xfrm>
          <a:prstGeom prst="rect">
            <a:avLst/>
          </a:prstGeom>
        </p:spPr>
      </p:pic>
      <p:pic>
        <p:nvPicPr>
          <p:cNvPr id="2" name="Picture 2" descr="Boy, Student, Book, Lecture, Read, Read Out, Reader">
            <a:extLst>
              <a:ext uri="{FF2B5EF4-FFF2-40B4-BE49-F238E27FC236}">
                <a16:creationId xmlns:a16="http://schemas.microsoft.com/office/drawing/2014/main" id="{D5BECC1F-8AEE-46CE-8766-9391FA7FA5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3066" y="1346563"/>
            <a:ext cx="1579946" cy="2864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4614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7" name="Picture 4">
            <a:extLst>
              <a:ext uri="{FF2B5EF4-FFF2-40B4-BE49-F238E27FC236}">
                <a16:creationId xmlns:a16="http://schemas.microsoft.com/office/drawing/2014/main" id="{FB7EC86B-2605-4EE7-AEB0-E088CAFD3BA1}"/>
              </a:ext>
            </a:extLst>
          </p:cNvPr>
          <p:cNvPicPr>
            <a:picLocks noChangeAspect="1" noChangeArrowheads="1"/>
          </p:cNvPicPr>
          <p:nvPr/>
        </p:nvPicPr>
        <p:blipFill rotWithShape="1">
          <a:blip r:embed="rId3">
            <a:alphaModFix amt="85000"/>
            <a:extLst>
              <a:ext uri="{28A0092B-C50C-407E-A947-70E740481C1C}">
                <a14:useLocalDpi xmlns:a14="http://schemas.microsoft.com/office/drawing/2010/main" val="0"/>
              </a:ext>
            </a:extLst>
          </a:blip>
          <a:srcRect t="16629" r="1282"/>
          <a:stretch/>
        </p:blipFill>
        <p:spPr bwMode="auto">
          <a:xfrm>
            <a:off x="0" y="-13386"/>
            <a:ext cx="9144000" cy="5156885"/>
          </a:xfrm>
          <a:prstGeom prst="rect">
            <a:avLst/>
          </a:prstGeom>
          <a:noFill/>
          <a:ln>
            <a:solidFill>
              <a:schemeClr val="tx1"/>
            </a:solidFill>
            <a:extLst>
              <a:ext uri="{C807C97D-BFC1-408E-A445-0C87EB9F89A2}">
                <ask:lineSketchStyleProps xmlns:ask="http://schemas.microsoft.com/office/drawing/2018/sketchyshapes" sd="895175725">
                  <a:custGeom>
                    <a:avLst/>
                    <a:gdLst>
                      <a:gd name="connsiteX0" fmla="*/ 0 w 8536341"/>
                      <a:gd name="connsiteY0" fmla="*/ 0 h 4760278"/>
                      <a:gd name="connsiteX1" fmla="*/ 739816 w 8536341"/>
                      <a:gd name="connsiteY1" fmla="*/ 0 h 4760278"/>
                      <a:gd name="connsiteX2" fmla="*/ 1052815 w 8536341"/>
                      <a:gd name="connsiteY2" fmla="*/ 0 h 4760278"/>
                      <a:gd name="connsiteX3" fmla="*/ 1536541 w 8536341"/>
                      <a:gd name="connsiteY3" fmla="*/ 0 h 4760278"/>
                      <a:gd name="connsiteX4" fmla="*/ 2276358 w 8536341"/>
                      <a:gd name="connsiteY4" fmla="*/ 0 h 4760278"/>
                      <a:gd name="connsiteX5" fmla="*/ 2589357 w 8536341"/>
                      <a:gd name="connsiteY5" fmla="*/ 0 h 4760278"/>
                      <a:gd name="connsiteX6" fmla="*/ 3329173 w 8536341"/>
                      <a:gd name="connsiteY6" fmla="*/ 0 h 4760278"/>
                      <a:gd name="connsiteX7" fmla="*/ 3983626 w 8536341"/>
                      <a:gd name="connsiteY7" fmla="*/ 0 h 4760278"/>
                      <a:gd name="connsiteX8" fmla="*/ 4467352 w 8536341"/>
                      <a:gd name="connsiteY8" fmla="*/ 0 h 4760278"/>
                      <a:gd name="connsiteX9" fmla="*/ 5036441 w 8536341"/>
                      <a:gd name="connsiteY9" fmla="*/ 0 h 4760278"/>
                      <a:gd name="connsiteX10" fmla="*/ 5690894 w 8536341"/>
                      <a:gd name="connsiteY10" fmla="*/ 0 h 4760278"/>
                      <a:gd name="connsiteX11" fmla="*/ 6003893 w 8536341"/>
                      <a:gd name="connsiteY11" fmla="*/ 0 h 4760278"/>
                      <a:gd name="connsiteX12" fmla="*/ 6658346 w 8536341"/>
                      <a:gd name="connsiteY12" fmla="*/ 0 h 4760278"/>
                      <a:gd name="connsiteX13" fmla="*/ 7056709 w 8536341"/>
                      <a:gd name="connsiteY13" fmla="*/ 0 h 4760278"/>
                      <a:gd name="connsiteX14" fmla="*/ 7625798 w 8536341"/>
                      <a:gd name="connsiteY14" fmla="*/ 0 h 4760278"/>
                      <a:gd name="connsiteX15" fmla="*/ 8536341 w 8536341"/>
                      <a:gd name="connsiteY15" fmla="*/ 0 h 4760278"/>
                      <a:gd name="connsiteX16" fmla="*/ 8536341 w 8536341"/>
                      <a:gd name="connsiteY16" fmla="*/ 642638 h 4760278"/>
                      <a:gd name="connsiteX17" fmla="*/ 8536341 w 8536341"/>
                      <a:gd name="connsiteY17" fmla="*/ 1237672 h 4760278"/>
                      <a:gd name="connsiteX18" fmla="*/ 8536341 w 8536341"/>
                      <a:gd name="connsiteY18" fmla="*/ 1927913 h 4760278"/>
                      <a:gd name="connsiteX19" fmla="*/ 8536341 w 8536341"/>
                      <a:gd name="connsiteY19" fmla="*/ 2522947 h 4760278"/>
                      <a:gd name="connsiteX20" fmla="*/ 8536341 w 8536341"/>
                      <a:gd name="connsiteY20" fmla="*/ 2975174 h 4760278"/>
                      <a:gd name="connsiteX21" fmla="*/ 8536341 w 8536341"/>
                      <a:gd name="connsiteY21" fmla="*/ 3427400 h 4760278"/>
                      <a:gd name="connsiteX22" fmla="*/ 8536341 w 8536341"/>
                      <a:gd name="connsiteY22" fmla="*/ 4022435 h 4760278"/>
                      <a:gd name="connsiteX23" fmla="*/ 8536341 w 8536341"/>
                      <a:gd name="connsiteY23" fmla="*/ 4760278 h 4760278"/>
                      <a:gd name="connsiteX24" fmla="*/ 8052615 w 8536341"/>
                      <a:gd name="connsiteY24" fmla="*/ 4760278 h 4760278"/>
                      <a:gd name="connsiteX25" fmla="*/ 7568889 w 8536341"/>
                      <a:gd name="connsiteY25" fmla="*/ 4760278 h 4760278"/>
                      <a:gd name="connsiteX26" fmla="*/ 6914436 w 8536341"/>
                      <a:gd name="connsiteY26" fmla="*/ 4760278 h 4760278"/>
                      <a:gd name="connsiteX27" fmla="*/ 6259983 w 8536341"/>
                      <a:gd name="connsiteY27" fmla="*/ 4760278 h 4760278"/>
                      <a:gd name="connsiteX28" fmla="*/ 5605531 w 8536341"/>
                      <a:gd name="connsiteY28" fmla="*/ 4760278 h 4760278"/>
                      <a:gd name="connsiteX29" fmla="*/ 4951078 w 8536341"/>
                      <a:gd name="connsiteY29" fmla="*/ 4760278 h 4760278"/>
                      <a:gd name="connsiteX30" fmla="*/ 4552715 w 8536341"/>
                      <a:gd name="connsiteY30" fmla="*/ 4760278 h 4760278"/>
                      <a:gd name="connsiteX31" fmla="*/ 4239716 w 8536341"/>
                      <a:gd name="connsiteY31" fmla="*/ 4760278 h 4760278"/>
                      <a:gd name="connsiteX32" fmla="*/ 3755990 w 8536341"/>
                      <a:gd name="connsiteY32" fmla="*/ 4760278 h 4760278"/>
                      <a:gd name="connsiteX33" fmla="*/ 3016174 w 8536341"/>
                      <a:gd name="connsiteY33" fmla="*/ 4760278 h 4760278"/>
                      <a:gd name="connsiteX34" fmla="*/ 2276358 w 8536341"/>
                      <a:gd name="connsiteY34" fmla="*/ 4760278 h 4760278"/>
                      <a:gd name="connsiteX35" fmla="*/ 1536541 w 8536341"/>
                      <a:gd name="connsiteY35" fmla="*/ 4760278 h 4760278"/>
                      <a:gd name="connsiteX36" fmla="*/ 967452 w 8536341"/>
                      <a:gd name="connsiteY36" fmla="*/ 4760278 h 4760278"/>
                      <a:gd name="connsiteX37" fmla="*/ 0 w 8536341"/>
                      <a:gd name="connsiteY37" fmla="*/ 4760278 h 4760278"/>
                      <a:gd name="connsiteX38" fmla="*/ 0 w 8536341"/>
                      <a:gd name="connsiteY38" fmla="*/ 4212846 h 4760278"/>
                      <a:gd name="connsiteX39" fmla="*/ 0 w 8536341"/>
                      <a:gd name="connsiteY39" fmla="*/ 3665414 h 4760278"/>
                      <a:gd name="connsiteX40" fmla="*/ 0 w 8536341"/>
                      <a:gd name="connsiteY40" fmla="*/ 3165585 h 4760278"/>
                      <a:gd name="connsiteX41" fmla="*/ 0 w 8536341"/>
                      <a:gd name="connsiteY41" fmla="*/ 2713358 h 4760278"/>
                      <a:gd name="connsiteX42" fmla="*/ 0 w 8536341"/>
                      <a:gd name="connsiteY42" fmla="*/ 2165926 h 4760278"/>
                      <a:gd name="connsiteX43" fmla="*/ 0 w 8536341"/>
                      <a:gd name="connsiteY43" fmla="*/ 1523289 h 4760278"/>
                      <a:gd name="connsiteX44" fmla="*/ 0 w 8536341"/>
                      <a:gd name="connsiteY44" fmla="*/ 928254 h 4760278"/>
                      <a:gd name="connsiteX45" fmla="*/ 0 w 8536341"/>
                      <a:gd name="connsiteY45" fmla="*/ 0 h 476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8536341" h="4760278" extrusionOk="0">
                        <a:moveTo>
                          <a:pt x="0" y="0"/>
                        </a:moveTo>
                        <a:cubicBezTo>
                          <a:pt x="290936" y="-45298"/>
                          <a:pt x="538178" y="60515"/>
                          <a:pt x="739816" y="0"/>
                        </a:cubicBezTo>
                        <a:cubicBezTo>
                          <a:pt x="941454" y="-60515"/>
                          <a:pt x="953962" y="37533"/>
                          <a:pt x="1052815" y="0"/>
                        </a:cubicBezTo>
                        <a:cubicBezTo>
                          <a:pt x="1151668" y="-37533"/>
                          <a:pt x="1407789" y="5913"/>
                          <a:pt x="1536541" y="0"/>
                        </a:cubicBezTo>
                        <a:cubicBezTo>
                          <a:pt x="1665293" y="-5913"/>
                          <a:pt x="2010017" y="26563"/>
                          <a:pt x="2276358" y="0"/>
                        </a:cubicBezTo>
                        <a:cubicBezTo>
                          <a:pt x="2542699" y="-26563"/>
                          <a:pt x="2481206" y="36159"/>
                          <a:pt x="2589357" y="0"/>
                        </a:cubicBezTo>
                        <a:cubicBezTo>
                          <a:pt x="2697508" y="-36159"/>
                          <a:pt x="3055024" y="5543"/>
                          <a:pt x="3329173" y="0"/>
                        </a:cubicBezTo>
                        <a:cubicBezTo>
                          <a:pt x="3603322" y="-5543"/>
                          <a:pt x="3783047" y="52678"/>
                          <a:pt x="3983626" y="0"/>
                        </a:cubicBezTo>
                        <a:cubicBezTo>
                          <a:pt x="4184205" y="-52678"/>
                          <a:pt x="4355081" y="29742"/>
                          <a:pt x="4467352" y="0"/>
                        </a:cubicBezTo>
                        <a:cubicBezTo>
                          <a:pt x="4579623" y="-29742"/>
                          <a:pt x="4790090" y="61749"/>
                          <a:pt x="5036441" y="0"/>
                        </a:cubicBezTo>
                        <a:cubicBezTo>
                          <a:pt x="5282792" y="-61749"/>
                          <a:pt x="5550029" y="13695"/>
                          <a:pt x="5690894" y="0"/>
                        </a:cubicBezTo>
                        <a:cubicBezTo>
                          <a:pt x="5831759" y="-13695"/>
                          <a:pt x="5933389" y="30158"/>
                          <a:pt x="6003893" y="0"/>
                        </a:cubicBezTo>
                        <a:cubicBezTo>
                          <a:pt x="6074397" y="-30158"/>
                          <a:pt x="6349341" y="11963"/>
                          <a:pt x="6658346" y="0"/>
                        </a:cubicBezTo>
                        <a:cubicBezTo>
                          <a:pt x="6967351" y="-11963"/>
                          <a:pt x="6870005" y="38371"/>
                          <a:pt x="7056709" y="0"/>
                        </a:cubicBezTo>
                        <a:cubicBezTo>
                          <a:pt x="7243413" y="-38371"/>
                          <a:pt x="7463443" y="25283"/>
                          <a:pt x="7625798" y="0"/>
                        </a:cubicBezTo>
                        <a:cubicBezTo>
                          <a:pt x="7788153" y="-25283"/>
                          <a:pt x="8224536" y="24674"/>
                          <a:pt x="8536341" y="0"/>
                        </a:cubicBezTo>
                        <a:cubicBezTo>
                          <a:pt x="8559403" y="141959"/>
                          <a:pt x="8477570" y="474110"/>
                          <a:pt x="8536341" y="642638"/>
                        </a:cubicBezTo>
                        <a:cubicBezTo>
                          <a:pt x="8595112" y="811166"/>
                          <a:pt x="8504568" y="948396"/>
                          <a:pt x="8536341" y="1237672"/>
                        </a:cubicBezTo>
                        <a:cubicBezTo>
                          <a:pt x="8568114" y="1526948"/>
                          <a:pt x="8494838" y="1585025"/>
                          <a:pt x="8536341" y="1927913"/>
                        </a:cubicBezTo>
                        <a:cubicBezTo>
                          <a:pt x="8577844" y="2270801"/>
                          <a:pt x="8513802" y="2245856"/>
                          <a:pt x="8536341" y="2522947"/>
                        </a:cubicBezTo>
                        <a:cubicBezTo>
                          <a:pt x="8558880" y="2800038"/>
                          <a:pt x="8490093" y="2880405"/>
                          <a:pt x="8536341" y="2975174"/>
                        </a:cubicBezTo>
                        <a:cubicBezTo>
                          <a:pt x="8582589" y="3069943"/>
                          <a:pt x="8536140" y="3282642"/>
                          <a:pt x="8536341" y="3427400"/>
                        </a:cubicBezTo>
                        <a:cubicBezTo>
                          <a:pt x="8536542" y="3572158"/>
                          <a:pt x="8536115" y="3876532"/>
                          <a:pt x="8536341" y="4022435"/>
                        </a:cubicBezTo>
                        <a:cubicBezTo>
                          <a:pt x="8536567" y="4168338"/>
                          <a:pt x="8528677" y="4502745"/>
                          <a:pt x="8536341" y="4760278"/>
                        </a:cubicBezTo>
                        <a:cubicBezTo>
                          <a:pt x="8388597" y="4818008"/>
                          <a:pt x="8263576" y="4715559"/>
                          <a:pt x="8052615" y="4760278"/>
                        </a:cubicBezTo>
                        <a:cubicBezTo>
                          <a:pt x="7841654" y="4804997"/>
                          <a:pt x="7685125" y="4713289"/>
                          <a:pt x="7568889" y="4760278"/>
                        </a:cubicBezTo>
                        <a:cubicBezTo>
                          <a:pt x="7452653" y="4807267"/>
                          <a:pt x="7162131" y="4683900"/>
                          <a:pt x="6914436" y="4760278"/>
                        </a:cubicBezTo>
                        <a:cubicBezTo>
                          <a:pt x="6666741" y="4836656"/>
                          <a:pt x="6447689" y="4705336"/>
                          <a:pt x="6259983" y="4760278"/>
                        </a:cubicBezTo>
                        <a:cubicBezTo>
                          <a:pt x="6072277" y="4815220"/>
                          <a:pt x="5895060" y="4689791"/>
                          <a:pt x="5605531" y="4760278"/>
                        </a:cubicBezTo>
                        <a:cubicBezTo>
                          <a:pt x="5316002" y="4830765"/>
                          <a:pt x="5221011" y="4727359"/>
                          <a:pt x="4951078" y="4760278"/>
                        </a:cubicBezTo>
                        <a:cubicBezTo>
                          <a:pt x="4681145" y="4793197"/>
                          <a:pt x="4731357" y="4746030"/>
                          <a:pt x="4552715" y="4760278"/>
                        </a:cubicBezTo>
                        <a:cubicBezTo>
                          <a:pt x="4374073" y="4774526"/>
                          <a:pt x="4390531" y="4746817"/>
                          <a:pt x="4239716" y="4760278"/>
                        </a:cubicBezTo>
                        <a:cubicBezTo>
                          <a:pt x="4088901" y="4773739"/>
                          <a:pt x="3956043" y="4721747"/>
                          <a:pt x="3755990" y="4760278"/>
                        </a:cubicBezTo>
                        <a:cubicBezTo>
                          <a:pt x="3555937" y="4798809"/>
                          <a:pt x="3377430" y="4691551"/>
                          <a:pt x="3016174" y="4760278"/>
                        </a:cubicBezTo>
                        <a:cubicBezTo>
                          <a:pt x="2654918" y="4829005"/>
                          <a:pt x="2442195" y="4736293"/>
                          <a:pt x="2276358" y="4760278"/>
                        </a:cubicBezTo>
                        <a:cubicBezTo>
                          <a:pt x="2110521" y="4784263"/>
                          <a:pt x="1803279" y="4721865"/>
                          <a:pt x="1536541" y="4760278"/>
                        </a:cubicBezTo>
                        <a:cubicBezTo>
                          <a:pt x="1269803" y="4798691"/>
                          <a:pt x="1085792" y="4693641"/>
                          <a:pt x="967452" y="4760278"/>
                        </a:cubicBezTo>
                        <a:cubicBezTo>
                          <a:pt x="849112" y="4826915"/>
                          <a:pt x="291384" y="4686517"/>
                          <a:pt x="0" y="4760278"/>
                        </a:cubicBezTo>
                        <a:cubicBezTo>
                          <a:pt x="-18209" y="4539929"/>
                          <a:pt x="22196" y="4385979"/>
                          <a:pt x="0" y="4212846"/>
                        </a:cubicBezTo>
                        <a:cubicBezTo>
                          <a:pt x="-22196" y="4039713"/>
                          <a:pt x="33467" y="3921882"/>
                          <a:pt x="0" y="3665414"/>
                        </a:cubicBezTo>
                        <a:cubicBezTo>
                          <a:pt x="-33467" y="3408946"/>
                          <a:pt x="20335" y="3331463"/>
                          <a:pt x="0" y="3165585"/>
                        </a:cubicBezTo>
                        <a:cubicBezTo>
                          <a:pt x="-20335" y="2999707"/>
                          <a:pt x="12716" y="2926084"/>
                          <a:pt x="0" y="2713358"/>
                        </a:cubicBezTo>
                        <a:cubicBezTo>
                          <a:pt x="-12716" y="2500632"/>
                          <a:pt x="47042" y="2391998"/>
                          <a:pt x="0" y="2165926"/>
                        </a:cubicBezTo>
                        <a:cubicBezTo>
                          <a:pt x="-47042" y="1939854"/>
                          <a:pt x="68681" y="1703802"/>
                          <a:pt x="0" y="1523289"/>
                        </a:cubicBezTo>
                        <a:cubicBezTo>
                          <a:pt x="-68681" y="1342776"/>
                          <a:pt x="31755" y="1069212"/>
                          <a:pt x="0" y="928254"/>
                        </a:cubicBezTo>
                        <a:cubicBezTo>
                          <a:pt x="-31755" y="787297"/>
                          <a:pt x="1297" y="308856"/>
                          <a:pt x="0" y="0"/>
                        </a:cubicBezTo>
                        <a:close/>
                      </a:path>
                    </a:pathLst>
                  </a:custGeom>
                  <ask:type>
                    <ask:lineSketchNone/>
                  </ask:type>
                </ask:lineSketchStyleProps>
              </a:ext>
            </a:extLst>
          </a:ln>
          <a:extLst>
            <a:ext uri="{909E8E84-426E-40DD-AFC4-6F175D3DCCD1}">
              <a14:hiddenFill xmlns:a14="http://schemas.microsoft.com/office/drawing/2010/main">
                <a:solidFill>
                  <a:srgbClr val="FFFFFF"/>
                </a:solidFill>
              </a14:hiddenFill>
            </a:ext>
          </a:extLst>
        </p:spPr>
      </p:pic>
      <p:sp>
        <p:nvSpPr>
          <p:cNvPr id="3" name="Rectangle: Rounded Corners 2">
            <a:extLst>
              <a:ext uri="{FF2B5EF4-FFF2-40B4-BE49-F238E27FC236}">
                <a16:creationId xmlns:a16="http://schemas.microsoft.com/office/drawing/2014/main" id="{F121F5A6-E006-4BF7-BEC7-351FFF72ADD1}"/>
              </a:ext>
            </a:extLst>
          </p:cNvPr>
          <p:cNvSpPr/>
          <p:nvPr/>
        </p:nvSpPr>
        <p:spPr>
          <a:xfrm>
            <a:off x="332237" y="223569"/>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2" name="Picture 2" descr="Detective, Searching, Man, Search">
            <a:extLst>
              <a:ext uri="{FF2B5EF4-FFF2-40B4-BE49-F238E27FC236}">
                <a16:creationId xmlns:a16="http://schemas.microsoft.com/office/drawing/2014/main" id="{48AC48C6-87DE-4331-B479-4B24984A81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379" y="1443934"/>
            <a:ext cx="1457504" cy="1472846"/>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54;p13">
            <a:extLst>
              <a:ext uri="{FF2B5EF4-FFF2-40B4-BE49-F238E27FC236}">
                <a16:creationId xmlns:a16="http://schemas.microsoft.com/office/drawing/2014/main" id="{2BDDC5D1-8552-44B4-84E9-50128CEC1716}"/>
              </a:ext>
            </a:extLst>
          </p:cNvPr>
          <p:cNvSpPr txBox="1">
            <a:spLocks/>
          </p:cNvSpPr>
          <p:nvPr/>
        </p:nvSpPr>
        <p:spPr>
          <a:xfrm>
            <a:off x="2993444" y="423925"/>
            <a:ext cx="3157112"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800" u="sng" dirty="0">
                <a:latin typeface="Geo Sans Light NWEA" panose="02000603020000020003" pitchFamily="2" charset="0"/>
              </a:rPr>
              <a:t>Core Reading Skills</a:t>
            </a:r>
          </a:p>
        </p:txBody>
      </p:sp>
      <p:pic>
        <p:nvPicPr>
          <p:cNvPr id="8" name="Picture 7">
            <a:extLst>
              <a:ext uri="{FF2B5EF4-FFF2-40B4-BE49-F238E27FC236}">
                <a16:creationId xmlns:a16="http://schemas.microsoft.com/office/drawing/2014/main" id="{4D6FCDE5-78F8-41B0-93C1-8BEA684C462F}"/>
              </a:ext>
            </a:extLst>
          </p:cNvPr>
          <p:cNvPicPr>
            <a:picLocks noChangeAspect="1"/>
          </p:cNvPicPr>
          <p:nvPr/>
        </p:nvPicPr>
        <p:blipFill>
          <a:blip r:embed="rId5">
            <a:alphaModFix/>
          </a:blip>
          <a:stretch>
            <a:fillRect/>
          </a:stretch>
        </p:blipFill>
        <p:spPr>
          <a:xfrm>
            <a:off x="8293971" y="4432313"/>
            <a:ext cx="517792" cy="517792"/>
          </a:xfrm>
          <a:prstGeom prst="rect">
            <a:avLst/>
          </a:prstGeom>
        </p:spPr>
      </p:pic>
      <p:pic>
        <p:nvPicPr>
          <p:cNvPr id="9" name="Picture 2" descr="Owl, Book, Animal, Literature, Studying">
            <a:extLst>
              <a:ext uri="{FF2B5EF4-FFF2-40B4-BE49-F238E27FC236}">
                <a16:creationId xmlns:a16="http://schemas.microsoft.com/office/drawing/2014/main" id="{4250CDF5-F7A9-43A8-93B5-FC1E8127A7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0129" y="1494026"/>
            <a:ext cx="1457503" cy="137446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492A08DF-C696-4167-952F-2FAC5930540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07051" y="1443934"/>
            <a:ext cx="851651" cy="154412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920BF6A2-A6CF-4CC4-8E10-4656D8FCFA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47952" y="1530632"/>
            <a:ext cx="1984616" cy="1308538"/>
          </a:xfrm>
          <a:prstGeom prst="rect">
            <a:avLst/>
          </a:prstGeom>
          <a:noFill/>
          <a:extLst>
            <a:ext uri="{909E8E84-426E-40DD-AFC4-6F175D3DCCD1}">
              <a14:hiddenFill xmlns:a14="http://schemas.microsoft.com/office/drawing/2010/main">
                <a:solidFill>
                  <a:srgbClr val="FFFFFF"/>
                </a:solidFill>
              </a14:hiddenFill>
            </a:ext>
          </a:extLst>
        </p:spPr>
      </p:pic>
      <p:sp>
        <p:nvSpPr>
          <p:cNvPr id="16" name="Google Shape;54;p13">
            <a:extLst>
              <a:ext uri="{FF2B5EF4-FFF2-40B4-BE49-F238E27FC236}">
                <a16:creationId xmlns:a16="http://schemas.microsoft.com/office/drawing/2014/main" id="{DF6D0351-CA74-4DCD-ACB3-1A8DEB4490A5}"/>
              </a:ext>
            </a:extLst>
          </p:cNvPr>
          <p:cNvSpPr txBox="1">
            <a:spLocks/>
          </p:cNvSpPr>
          <p:nvPr/>
        </p:nvSpPr>
        <p:spPr>
          <a:xfrm>
            <a:off x="528406" y="2868489"/>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Inference</a:t>
            </a:r>
          </a:p>
        </p:txBody>
      </p:sp>
      <p:sp>
        <p:nvSpPr>
          <p:cNvPr id="17" name="Google Shape;54;p13">
            <a:extLst>
              <a:ext uri="{FF2B5EF4-FFF2-40B4-BE49-F238E27FC236}">
                <a16:creationId xmlns:a16="http://schemas.microsoft.com/office/drawing/2014/main" id="{92936527-F6EF-4DF8-948B-E083F877D47D}"/>
              </a:ext>
            </a:extLst>
          </p:cNvPr>
          <p:cNvSpPr txBox="1">
            <a:spLocks/>
          </p:cNvSpPr>
          <p:nvPr/>
        </p:nvSpPr>
        <p:spPr>
          <a:xfrm>
            <a:off x="2556600" y="2839170"/>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Vocabulary</a:t>
            </a:r>
          </a:p>
        </p:txBody>
      </p:sp>
      <p:sp>
        <p:nvSpPr>
          <p:cNvPr id="18" name="Google Shape;54;p13">
            <a:extLst>
              <a:ext uri="{FF2B5EF4-FFF2-40B4-BE49-F238E27FC236}">
                <a16:creationId xmlns:a16="http://schemas.microsoft.com/office/drawing/2014/main" id="{B09401FA-6196-4611-AFA7-72E5ECCA09A8}"/>
              </a:ext>
            </a:extLst>
          </p:cNvPr>
          <p:cNvSpPr txBox="1">
            <a:spLocks/>
          </p:cNvSpPr>
          <p:nvPr/>
        </p:nvSpPr>
        <p:spPr>
          <a:xfrm>
            <a:off x="4970534" y="2883675"/>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Retrieval</a:t>
            </a:r>
          </a:p>
        </p:txBody>
      </p:sp>
      <p:sp>
        <p:nvSpPr>
          <p:cNvPr id="19" name="Google Shape;54;p13">
            <a:extLst>
              <a:ext uri="{FF2B5EF4-FFF2-40B4-BE49-F238E27FC236}">
                <a16:creationId xmlns:a16="http://schemas.microsoft.com/office/drawing/2014/main" id="{C5981F74-2024-48BB-A469-953CC1B70F99}"/>
              </a:ext>
            </a:extLst>
          </p:cNvPr>
          <p:cNvSpPr txBox="1">
            <a:spLocks/>
          </p:cNvSpPr>
          <p:nvPr/>
        </p:nvSpPr>
        <p:spPr>
          <a:xfrm>
            <a:off x="7042221" y="2886042"/>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Fluency</a:t>
            </a:r>
          </a:p>
        </p:txBody>
      </p:sp>
    </p:spTree>
    <p:extLst>
      <p:ext uri="{BB962C8B-B14F-4D97-AF65-F5344CB8AC3E}">
        <p14:creationId xmlns:p14="http://schemas.microsoft.com/office/powerpoint/2010/main" val="3370814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7" name="Picture 4">
            <a:extLst>
              <a:ext uri="{FF2B5EF4-FFF2-40B4-BE49-F238E27FC236}">
                <a16:creationId xmlns:a16="http://schemas.microsoft.com/office/drawing/2014/main" id="{FB7EC86B-2605-4EE7-AEB0-E088CAFD3BA1}"/>
              </a:ext>
            </a:extLst>
          </p:cNvPr>
          <p:cNvPicPr>
            <a:picLocks noChangeAspect="1" noChangeArrowheads="1"/>
          </p:cNvPicPr>
          <p:nvPr/>
        </p:nvPicPr>
        <p:blipFill rotWithShape="1">
          <a:blip r:embed="rId3">
            <a:alphaModFix amt="85000"/>
            <a:extLst>
              <a:ext uri="{28A0092B-C50C-407E-A947-70E740481C1C}">
                <a14:useLocalDpi xmlns:a14="http://schemas.microsoft.com/office/drawing/2010/main" val="0"/>
              </a:ext>
            </a:extLst>
          </a:blip>
          <a:srcRect t="16629" r="1282"/>
          <a:stretch/>
        </p:blipFill>
        <p:spPr bwMode="auto">
          <a:xfrm>
            <a:off x="0" y="-13386"/>
            <a:ext cx="9144000" cy="5156885"/>
          </a:xfrm>
          <a:prstGeom prst="rect">
            <a:avLst/>
          </a:prstGeom>
          <a:noFill/>
          <a:ln>
            <a:solidFill>
              <a:schemeClr val="tx1"/>
            </a:solidFill>
            <a:extLst>
              <a:ext uri="{C807C97D-BFC1-408E-A445-0C87EB9F89A2}">
                <ask:lineSketchStyleProps xmlns:ask="http://schemas.microsoft.com/office/drawing/2018/sketchyshapes" sd="895175725">
                  <a:custGeom>
                    <a:avLst/>
                    <a:gdLst>
                      <a:gd name="connsiteX0" fmla="*/ 0 w 8536341"/>
                      <a:gd name="connsiteY0" fmla="*/ 0 h 4760278"/>
                      <a:gd name="connsiteX1" fmla="*/ 739816 w 8536341"/>
                      <a:gd name="connsiteY1" fmla="*/ 0 h 4760278"/>
                      <a:gd name="connsiteX2" fmla="*/ 1052815 w 8536341"/>
                      <a:gd name="connsiteY2" fmla="*/ 0 h 4760278"/>
                      <a:gd name="connsiteX3" fmla="*/ 1536541 w 8536341"/>
                      <a:gd name="connsiteY3" fmla="*/ 0 h 4760278"/>
                      <a:gd name="connsiteX4" fmla="*/ 2276358 w 8536341"/>
                      <a:gd name="connsiteY4" fmla="*/ 0 h 4760278"/>
                      <a:gd name="connsiteX5" fmla="*/ 2589357 w 8536341"/>
                      <a:gd name="connsiteY5" fmla="*/ 0 h 4760278"/>
                      <a:gd name="connsiteX6" fmla="*/ 3329173 w 8536341"/>
                      <a:gd name="connsiteY6" fmla="*/ 0 h 4760278"/>
                      <a:gd name="connsiteX7" fmla="*/ 3983626 w 8536341"/>
                      <a:gd name="connsiteY7" fmla="*/ 0 h 4760278"/>
                      <a:gd name="connsiteX8" fmla="*/ 4467352 w 8536341"/>
                      <a:gd name="connsiteY8" fmla="*/ 0 h 4760278"/>
                      <a:gd name="connsiteX9" fmla="*/ 5036441 w 8536341"/>
                      <a:gd name="connsiteY9" fmla="*/ 0 h 4760278"/>
                      <a:gd name="connsiteX10" fmla="*/ 5690894 w 8536341"/>
                      <a:gd name="connsiteY10" fmla="*/ 0 h 4760278"/>
                      <a:gd name="connsiteX11" fmla="*/ 6003893 w 8536341"/>
                      <a:gd name="connsiteY11" fmla="*/ 0 h 4760278"/>
                      <a:gd name="connsiteX12" fmla="*/ 6658346 w 8536341"/>
                      <a:gd name="connsiteY12" fmla="*/ 0 h 4760278"/>
                      <a:gd name="connsiteX13" fmla="*/ 7056709 w 8536341"/>
                      <a:gd name="connsiteY13" fmla="*/ 0 h 4760278"/>
                      <a:gd name="connsiteX14" fmla="*/ 7625798 w 8536341"/>
                      <a:gd name="connsiteY14" fmla="*/ 0 h 4760278"/>
                      <a:gd name="connsiteX15" fmla="*/ 8536341 w 8536341"/>
                      <a:gd name="connsiteY15" fmla="*/ 0 h 4760278"/>
                      <a:gd name="connsiteX16" fmla="*/ 8536341 w 8536341"/>
                      <a:gd name="connsiteY16" fmla="*/ 642638 h 4760278"/>
                      <a:gd name="connsiteX17" fmla="*/ 8536341 w 8536341"/>
                      <a:gd name="connsiteY17" fmla="*/ 1237672 h 4760278"/>
                      <a:gd name="connsiteX18" fmla="*/ 8536341 w 8536341"/>
                      <a:gd name="connsiteY18" fmla="*/ 1927913 h 4760278"/>
                      <a:gd name="connsiteX19" fmla="*/ 8536341 w 8536341"/>
                      <a:gd name="connsiteY19" fmla="*/ 2522947 h 4760278"/>
                      <a:gd name="connsiteX20" fmla="*/ 8536341 w 8536341"/>
                      <a:gd name="connsiteY20" fmla="*/ 2975174 h 4760278"/>
                      <a:gd name="connsiteX21" fmla="*/ 8536341 w 8536341"/>
                      <a:gd name="connsiteY21" fmla="*/ 3427400 h 4760278"/>
                      <a:gd name="connsiteX22" fmla="*/ 8536341 w 8536341"/>
                      <a:gd name="connsiteY22" fmla="*/ 4022435 h 4760278"/>
                      <a:gd name="connsiteX23" fmla="*/ 8536341 w 8536341"/>
                      <a:gd name="connsiteY23" fmla="*/ 4760278 h 4760278"/>
                      <a:gd name="connsiteX24" fmla="*/ 8052615 w 8536341"/>
                      <a:gd name="connsiteY24" fmla="*/ 4760278 h 4760278"/>
                      <a:gd name="connsiteX25" fmla="*/ 7568889 w 8536341"/>
                      <a:gd name="connsiteY25" fmla="*/ 4760278 h 4760278"/>
                      <a:gd name="connsiteX26" fmla="*/ 6914436 w 8536341"/>
                      <a:gd name="connsiteY26" fmla="*/ 4760278 h 4760278"/>
                      <a:gd name="connsiteX27" fmla="*/ 6259983 w 8536341"/>
                      <a:gd name="connsiteY27" fmla="*/ 4760278 h 4760278"/>
                      <a:gd name="connsiteX28" fmla="*/ 5605531 w 8536341"/>
                      <a:gd name="connsiteY28" fmla="*/ 4760278 h 4760278"/>
                      <a:gd name="connsiteX29" fmla="*/ 4951078 w 8536341"/>
                      <a:gd name="connsiteY29" fmla="*/ 4760278 h 4760278"/>
                      <a:gd name="connsiteX30" fmla="*/ 4552715 w 8536341"/>
                      <a:gd name="connsiteY30" fmla="*/ 4760278 h 4760278"/>
                      <a:gd name="connsiteX31" fmla="*/ 4239716 w 8536341"/>
                      <a:gd name="connsiteY31" fmla="*/ 4760278 h 4760278"/>
                      <a:gd name="connsiteX32" fmla="*/ 3755990 w 8536341"/>
                      <a:gd name="connsiteY32" fmla="*/ 4760278 h 4760278"/>
                      <a:gd name="connsiteX33" fmla="*/ 3016174 w 8536341"/>
                      <a:gd name="connsiteY33" fmla="*/ 4760278 h 4760278"/>
                      <a:gd name="connsiteX34" fmla="*/ 2276358 w 8536341"/>
                      <a:gd name="connsiteY34" fmla="*/ 4760278 h 4760278"/>
                      <a:gd name="connsiteX35" fmla="*/ 1536541 w 8536341"/>
                      <a:gd name="connsiteY35" fmla="*/ 4760278 h 4760278"/>
                      <a:gd name="connsiteX36" fmla="*/ 967452 w 8536341"/>
                      <a:gd name="connsiteY36" fmla="*/ 4760278 h 4760278"/>
                      <a:gd name="connsiteX37" fmla="*/ 0 w 8536341"/>
                      <a:gd name="connsiteY37" fmla="*/ 4760278 h 4760278"/>
                      <a:gd name="connsiteX38" fmla="*/ 0 w 8536341"/>
                      <a:gd name="connsiteY38" fmla="*/ 4212846 h 4760278"/>
                      <a:gd name="connsiteX39" fmla="*/ 0 w 8536341"/>
                      <a:gd name="connsiteY39" fmla="*/ 3665414 h 4760278"/>
                      <a:gd name="connsiteX40" fmla="*/ 0 w 8536341"/>
                      <a:gd name="connsiteY40" fmla="*/ 3165585 h 4760278"/>
                      <a:gd name="connsiteX41" fmla="*/ 0 w 8536341"/>
                      <a:gd name="connsiteY41" fmla="*/ 2713358 h 4760278"/>
                      <a:gd name="connsiteX42" fmla="*/ 0 w 8536341"/>
                      <a:gd name="connsiteY42" fmla="*/ 2165926 h 4760278"/>
                      <a:gd name="connsiteX43" fmla="*/ 0 w 8536341"/>
                      <a:gd name="connsiteY43" fmla="*/ 1523289 h 4760278"/>
                      <a:gd name="connsiteX44" fmla="*/ 0 w 8536341"/>
                      <a:gd name="connsiteY44" fmla="*/ 928254 h 4760278"/>
                      <a:gd name="connsiteX45" fmla="*/ 0 w 8536341"/>
                      <a:gd name="connsiteY45" fmla="*/ 0 h 476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8536341" h="4760278" extrusionOk="0">
                        <a:moveTo>
                          <a:pt x="0" y="0"/>
                        </a:moveTo>
                        <a:cubicBezTo>
                          <a:pt x="290936" y="-45298"/>
                          <a:pt x="538178" y="60515"/>
                          <a:pt x="739816" y="0"/>
                        </a:cubicBezTo>
                        <a:cubicBezTo>
                          <a:pt x="941454" y="-60515"/>
                          <a:pt x="953962" y="37533"/>
                          <a:pt x="1052815" y="0"/>
                        </a:cubicBezTo>
                        <a:cubicBezTo>
                          <a:pt x="1151668" y="-37533"/>
                          <a:pt x="1407789" y="5913"/>
                          <a:pt x="1536541" y="0"/>
                        </a:cubicBezTo>
                        <a:cubicBezTo>
                          <a:pt x="1665293" y="-5913"/>
                          <a:pt x="2010017" y="26563"/>
                          <a:pt x="2276358" y="0"/>
                        </a:cubicBezTo>
                        <a:cubicBezTo>
                          <a:pt x="2542699" y="-26563"/>
                          <a:pt x="2481206" y="36159"/>
                          <a:pt x="2589357" y="0"/>
                        </a:cubicBezTo>
                        <a:cubicBezTo>
                          <a:pt x="2697508" y="-36159"/>
                          <a:pt x="3055024" y="5543"/>
                          <a:pt x="3329173" y="0"/>
                        </a:cubicBezTo>
                        <a:cubicBezTo>
                          <a:pt x="3603322" y="-5543"/>
                          <a:pt x="3783047" y="52678"/>
                          <a:pt x="3983626" y="0"/>
                        </a:cubicBezTo>
                        <a:cubicBezTo>
                          <a:pt x="4184205" y="-52678"/>
                          <a:pt x="4355081" y="29742"/>
                          <a:pt x="4467352" y="0"/>
                        </a:cubicBezTo>
                        <a:cubicBezTo>
                          <a:pt x="4579623" y="-29742"/>
                          <a:pt x="4790090" y="61749"/>
                          <a:pt x="5036441" y="0"/>
                        </a:cubicBezTo>
                        <a:cubicBezTo>
                          <a:pt x="5282792" y="-61749"/>
                          <a:pt x="5550029" y="13695"/>
                          <a:pt x="5690894" y="0"/>
                        </a:cubicBezTo>
                        <a:cubicBezTo>
                          <a:pt x="5831759" y="-13695"/>
                          <a:pt x="5933389" y="30158"/>
                          <a:pt x="6003893" y="0"/>
                        </a:cubicBezTo>
                        <a:cubicBezTo>
                          <a:pt x="6074397" y="-30158"/>
                          <a:pt x="6349341" y="11963"/>
                          <a:pt x="6658346" y="0"/>
                        </a:cubicBezTo>
                        <a:cubicBezTo>
                          <a:pt x="6967351" y="-11963"/>
                          <a:pt x="6870005" y="38371"/>
                          <a:pt x="7056709" y="0"/>
                        </a:cubicBezTo>
                        <a:cubicBezTo>
                          <a:pt x="7243413" y="-38371"/>
                          <a:pt x="7463443" y="25283"/>
                          <a:pt x="7625798" y="0"/>
                        </a:cubicBezTo>
                        <a:cubicBezTo>
                          <a:pt x="7788153" y="-25283"/>
                          <a:pt x="8224536" y="24674"/>
                          <a:pt x="8536341" y="0"/>
                        </a:cubicBezTo>
                        <a:cubicBezTo>
                          <a:pt x="8559403" y="141959"/>
                          <a:pt x="8477570" y="474110"/>
                          <a:pt x="8536341" y="642638"/>
                        </a:cubicBezTo>
                        <a:cubicBezTo>
                          <a:pt x="8595112" y="811166"/>
                          <a:pt x="8504568" y="948396"/>
                          <a:pt x="8536341" y="1237672"/>
                        </a:cubicBezTo>
                        <a:cubicBezTo>
                          <a:pt x="8568114" y="1526948"/>
                          <a:pt x="8494838" y="1585025"/>
                          <a:pt x="8536341" y="1927913"/>
                        </a:cubicBezTo>
                        <a:cubicBezTo>
                          <a:pt x="8577844" y="2270801"/>
                          <a:pt x="8513802" y="2245856"/>
                          <a:pt x="8536341" y="2522947"/>
                        </a:cubicBezTo>
                        <a:cubicBezTo>
                          <a:pt x="8558880" y="2800038"/>
                          <a:pt x="8490093" y="2880405"/>
                          <a:pt x="8536341" y="2975174"/>
                        </a:cubicBezTo>
                        <a:cubicBezTo>
                          <a:pt x="8582589" y="3069943"/>
                          <a:pt x="8536140" y="3282642"/>
                          <a:pt x="8536341" y="3427400"/>
                        </a:cubicBezTo>
                        <a:cubicBezTo>
                          <a:pt x="8536542" y="3572158"/>
                          <a:pt x="8536115" y="3876532"/>
                          <a:pt x="8536341" y="4022435"/>
                        </a:cubicBezTo>
                        <a:cubicBezTo>
                          <a:pt x="8536567" y="4168338"/>
                          <a:pt x="8528677" y="4502745"/>
                          <a:pt x="8536341" y="4760278"/>
                        </a:cubicBezTo>
                        <a:cubicBezTo>
                          <a:pt x="8388597" y="4818008"/>
                          <a:pt x="8263576" y="4715559"/>
                          <a:pt x="8052615" y="4760278"/>
                        </a:cubicBezTo>
                        <a:cubicBezTo>
                          <a:pt x="7841654" y="4804997"/>
                          <a:pt x="7685125" y="4713289"/>
                          <a:pt x="7568889" y="4760278"/>
                        </a:cubicBezTo>
                        <a:cubicBezTo>
                          <a:pt x="7452653" y="4807267"/>
                          <a:pt x="7162131" y="4683900"/>
                          <a:pt x="6914436" y="4760278"/>
                        </a:cubicBezTo>
                        <a:cubicBezTo>
                          <a:pt x="6666741" y="4836656"/>
                          <a:pt x="6447689" y="4705336"/>
                          <a:pt x="6259983" y="4760278"/>
                        </a:cubicBezTo>
                        <a:cubicBezTo>
                          <a:pt x="6072277" y="4815220"/>
                          <a:pt x="5895060" y="4689791"/>
                          <a:pt x="5605531" y="4760278"/>
                        </a:cubicBezTo>
                        <a:cubicBezTo>
                          <a:pt x="5316002" y="4830765"/>
                          <a:pt x="5221011" y="4727359"/>
                          <a:pt x="4951078" y="4760278"/>
                        </a:cubicBezTo>
                        <a:cubicBezTo>
                          <a:pt x="4681145" y="4793197"/>
                          <a:pt x="4731357" y="4746030"/>
                          <a:pt x="4552715" y="4760278"/>
                        </a:cubicBezTo>
                        <a:cubicBezTo>
                          <a:pt x="4374073" y="4774526"/>
                          <a:pt x="4390531" y="4746817"/>
                          <a:pt x="4239716" y="4760278"/>
                        </a:cubicBezTo>
                        <a:cubicBezTo>
                          <a:pt x="4088901" y="4773739"/>
                          <a:pt x="3956043" y="4721747"/>
                          <a:pt x="3755990" y="4760278"/>
                        </a:cubicBezTo>
                        <a:cubicBezTo>
                          <a:pt x="3555937" y="4798809"/>
                          <a:pt x="3377430" y="4691551"/>
                          <a:pt x="3016174" y="4760278"/>
                        </a:cubicBezTo>
                        <a:cubicBezTo>
                          <a:pt x="2654918" y="4829005"/>
                          <a:pt x="2442195" y="4736293"/>
                          <a:pt x="2276358" y="4760278"/>
                        </a:cubicBezTo>
                        <a:cubicBezTo>
                          <a:pt x="2110521" y="4784263"/>
                          <a:pt x="1803279" y="4721865"/>
                          <a:pt x="1536541" y="4760278"/>
                        </a:cubicBezTo>
                        <a:cubicBezTo>
                          <a:pt x="1269803" y="4798691"/>
                          <a:pt x="1085792" y="4693641"/>
                          <a:pt x="967452" y="4760278"/>
                        </a:cubicBezTo>
                        <a:cubicBezTo>
                          <a:pt x="849112" y="4826915"/>
                          <a:pt x="291384" y="4686517"/>
                          <a:pt x="0" y="4760278"/>
                        </a:cubicBezTo>
                        <a:cubicBezTo>
                          <a:pt x="-18209" y="4539929"/>
                          <a:pt x="22196" y="4385979"/>
                          <a:pt x="0" y="4212846"/>
                        </a:cubicBezTo>
                        <a:cubicBezTo>
                          <a:pt x="-22196" y="4039713"/>
                          <a:pt x="33467" y="3921882"/>
                          <a:pt x="0" y="3665414"/>
                        </a:cubicBezTo>
                        <a:cubicBezTo>
                          <a:pt x="-33467" y="3408946"/>
                          <a:pt x="20335" y="3331463"/>
                          <a:pt x="0" y="3165585"/>
                        </a:cubicBezTo>
                        <a:cubicBezTo>
                          <a:pt x="-20335" y="2999707"/>
                          <a:pt x="12716" y="2926084"/>
                          <a:pt x="0" y="2713358"/>
                        </a:cubicBezTo>
                        <a:cubicBezTo>
                          <a:pt x="-12716" y="2500632"/>
                          <a:pt x="47042" y="2391998"/>
                          <a:pt x="0" y="2165926"/>
                        </a:cubicBezTo>
                        <a:cubicBezTo>
                          <a:pt x="-47042" y="1939854"/>
                          <a:pt x="68681" y="1703802"/>
                          <a:pt x="0" y="1523289"/>
                        </a:cubicBezTo>
                        <a:cubicBezTo>
                          <a:pt x="-68681" y="1342776"/>
                          <a:pt x="31755" y="1069212"/>
                          <a:pt x="0" y="928254"/>
                        </a:cubicBezTo>
                        <a:cubicBezTo>
                          <a:pt x="-31755" y="787297"/>
                          <a:pt x="1297" y="308856"/>
                          <a:pt x="0" y="0"/>
                        </a:cubicBezTo>
                        <a:close/>
                      </a:path>
                    </a:pathLst>
                  </a:custGeom>
                  <ask:type>
                    <ask:lineSketchNone/>
                  </ask:type>
                </ask:lineSketchStyleProps>
              </a:ext>
            </a:extLst>
          </a:ln>
          <a:extLst>
            <a:ext uri="{909E8E84-426E-40DD-AFC4-6F175D3DCCD1}">
              <a14:hiddenFill xmlns:a14="http://schemas.microsoft.com/office/drawing/2010/main">
                <a:solidFill>
                  <a:srgbClr val="FFFFFF"/>
                </a:solidFill>
              </a14:hiddenFill>
            </a:ext>
          </a:extLst>
        </p:spPr>
      </p:pic>
      <p:sp>
        <p:nvSpPr>
          <p:cNvPr id="3" name="Rectangle: Rounded Corners 2">
            <a:extLst>
              <a:ext uri="{FF2B5EF4-FFF2-40B4-BE49-F238E27FC236}">
                <a16:creationId xmlns:a16="http://schemas.microsoft.com/office/drawing/2014/main" id="{F121F5A6-E006-4BF7-BEC7-351FFF72ADD1}"/>
              </a:ext>
            </a:extLst>
          </p:cNvPr>
          <p:cNvSpPr/>
          <p:nvPr/>
        </p:nvSpPr>
        <p:spPr>
          <a:xfrm>
            <a:off x="332237" y="223569"/>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5" name="Google Shape;54;p13">
            <a:extLst>
              <a:ext uri="{FF2B5EF4-FFF2-40B4-BE49-F238E27FC236}">
                <a16:creationId xmlns:a16="http://schemas.microsoft.com/office/drawing/2014/main" id="{2BDDC5D1-8552-44B4-84E9-50128CEC1716}"/>
              </a:ext>
            </a:extLst>
          </p:cNvPr>
          <p:cNvSpPr txBox="1">
            <a:spLocks/>
          </p:cNvSpPr>
          <p:nvPr/>
        </p:nvSpPr>
        <p:spPr>
          <a:xfrm>
            <a:off x="3079915" y="468874"/>
            <a:ext cx="298417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800" u="sng" dirty="0">
                <a:latin typeface="Geo Sans Light NWEA" panose="02000603020000020003" pitchFamily="2" charset="0"/>
              </a:rPr>
              <a:t>Lesson Features</a:t>
            </a:r>
          </a:p>
        </p:txBody>
      </p:sp>
      <p:pic>
        <p:nvPicPr>
          <p:cNvPr id="8" name="Picture 7">
            <a:extLst>
              <a:ext uri="{FF2B5EF4-FFF2-40B4-BE49-F238E27FC236}">
                <a16:creationId xmlns:a16="http://schemas.microsoft.com/office/drawing/2014/main" id="{4D6FCDE5-78F8-41B0-93C1-8BEA684C462F}"/>
              </a:ext>
            </a:extLst>
          </p:cNvPr>
          <p:cNvPicPr>
            <a:picLocks noChangeAspect="1"/>
          </p:cNvPicPr>
          <p:nvPr/>
        </p:nvPicPr>
        <p:blipFill>
          <a:blip r:embed="rId4">
            <a:alphaModFix/>
          </a:blip>
          <a:stretch>
            <a:fillRect/>
          </a:stretch>
        </p:blipFill>
        <p:spPr>
          <a:xfrm>
            <a:off x="8293971" y="4432313"/>
            <a:ext cx="517792" cy="517792"/>
          </a:xfrm>
          <a:prstGeom prst="rect">
            <a:avLst/>
          </a:prstGeom>
        </p:spPr>
      </p:pic>
      <p:pic>
        <p:nvPicPr>
          <p:cNvPr id="10" name="Picture 2">
            <a:extLst>
              <a:ext uri="{FF2B5EF4-FFF2-40B4-BE49-F238E27FC236}">
                <a16:creationId xmlns:a16="http://schemas.microsoft.com/office/drawing/2014/main" id="{1EF52B18-BB64-4C84-AD17-D9AC328154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4837" y="1545021"/>
            <a:ext cx="1548477" cy="138184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64132249-39AB-4DC4-91E5-290E830D66A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119" y="1619343"/>
            <a:ext cx="1176703" cy="11767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Disco Ball, Mirror Ball, Glitter Ball">
            <a:extLst>
              <a:ext uri="{FF2B5EF4-FFF2-40B4-BE49-F238E27FC236}">
                <a16:creationId xmlns:a16="http://schemas.microsoft.com/office/drawing/2014/main" id="{37086F1D-F379-44F5-ADDD-9897A28C54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3728" y="716240"/>
            <a:ext cx="1086069" cy="217213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3D45EB63-6FC2-47C3-A4CA-D7DAD21D9BB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9218" y="1527031"/>
            <a:ext cx="1417823" cy="1417823"/>
          </a:xfrm>
          <a:prstGeom prst="rect">
            <a:avLst/>
          </a:prstGeom>
          <a:noFill/>
          <a:extLst>
            <a:ext uri="{909E8E84-426E-40DD-AFC4-6F175D3DCCD1}">
              <a14:hiddenFill xmlns:a14="http://schemas.microsoft.com/office/drawing/2010/main">
                <a:solidFill>
                  <a:srgbClr val="FFFFFF"/>
                </a:solidFill>
              </a14:hiddenFill>
            </a:ext>
          </a:extLst>
        </p:spPr>
      </p:pic>
      <p:sp>
        <p:nvSpPr>
          <p:cNvPr id="16" name="Google Shape;54;p13">
            <a:extLst>
              <a:ext uri="{FF2B5EF4-FFF2-40B4-BE49-F238E27FC236}">
                <a16:creationId xmlns:a16="http://schemas.microsoft.com/office/drawing/2014/main" id="{BDBDB4AC-E2C5-4C34-B87B-E3F4C37A4FE4}"/>
              </a:ext>
            </a:extLst>
          </p:cNvPr>
          <p:cNvSpPr txBox="1">
            <a:spLocks/>
          </p:cNvSpPr>
          <p:nvPr/>
        </p:nvSpPr>
        <p:spPr>
          <a:xfrm>
            <a:off x="430321" y="2839170"/>
            <a:ext cx="2028194"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General Gist</a:t>
            </a:r>
          </a:p>
        </p:txBody>
      </p:sp>
      <p:sp>
        <p:nvSpPr>
          <p:cNvPr id="17" name="Google Shape;54;p13">
            <a:extLst>
              <a:ext uri="{FF2B5EF4-FFF2-40B4-BE49-F238E27FC236}">
                <a16:creationId xmlns:a16="http://schemas.microsoft.com/office/drawing/2014/main" id="{83A7B643-F8EF-497B-9849-F9D61BBB80C6}"/>
              </a:ext>
            </a:extLst>
          </p:cNvPr>
          <p:cNvSpPr txBox="1">
            <a:spLocks/>
          </p:cNvSpPr>
          <p:nvPr/>
        </p:nvSpPr>
        <p:spPr>
          <a:xfrm>
            <a:off x="2556600" y="2839170"/>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Oracy</a:t>
            </a:r>
          </a:p>
        </p:txBody>
      </p:sp>
      <p:sp>
        <p:nvSpPr>
          <p:cNvPr id="18" name="Google Shape;54;p13">
            <a:extLst>
              <a:ext uri="{FF2B5EF4-FFF2-40B4-BE49-F238E27FC236}">
                <a16:creationId xmlns:a16="http://schemas.microsoft.com/office/drawing/2014/main" id="{FFB07985-5DED-4739-8B1E-5473D9FE2BF3}"/>
              </a:ext>
            </a:extLst>
          </p:cNvPr>
          <p:cNvSpPr txBox="1">
            <a:spLocks/>
          </p:cNvSpPr>
          <p:nvPr/>
        </p:nvSpPr>
        <p:spPr>
          <a:xfrm>
            <a:off x="4713894" y="2888379"/>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Challenge</a:t>
            </a:r>
          </a:p>
        </p:txBody>
      </p:sp>
      <p:sp>
        <p:nvSpPr>
          <p:cNvPr id="19" name="Google Shape;54;p13">
            <a:extLst>
              <a:ext uri="{FF2B5EF4-FFF2-40B4-BE49-F238E27FC236}">
                <a16:creationId xmlns:a16="http://schemas.microsoft.com/office/drawing/2014/main" id="{321E2A59-23AC-4594-AAB4-1FDD1888AB57}"/>
              </a:ext>
            </a:extLst>
          </p:cNvPr>
          <p:cNvSpPr txBox="1">
            <a:spLocks/>
          </p:cNvSpPr>
          <p:nvPr/>
        </p:nvSpPr>
        <p:spPr>
          <a:xfrm>
            <a:off x="6715333" y="2918505"/>
            <a:ext cx="1739450"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400" dirty="0">
                <a:latin typeface="Geo Sans Light NWEA" panose="02000603020000020003" pitchFamily="2" charset="0"/>
              </a:rPr>
              <a:t>D.I.S.C.O.</a:t>
            </a:r>
          </a:p>
        </p:txBody>
      </p:sp>
    </p:spTree>
    <p:extLst>
      <p:ext uri="{BB962C8B-B14F-4D97-AF65-F5344CB8AC3E}">
        <p14:creationId xmlns:p14="http://schemas.microsoft.com/office/powerpoint/2010/main" val="2028435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7" name="Picture 4">
            <a:extLst>
              <a:ext uri="{FF2B5EF4-FFF2-40B4-BE49-F238E27FC236}">
                <a16:creationId xmlns:a16="http://schemas.microsoft.com/office/drawing/2014/main" id="{FB7EC86B-2605-4EE7-AEB0-E088CAFD3BA1}"/>
              </a:ext>
            </a:extLst>
          </p:cNvPr>
          <p:cNvPicPr>
            <a:picLocks noChangeAspect="1" noChangeArrowheads="1"/>
          </p:cNvPicPr>
          <p:nvPr/>
        </p:nvPicPr>
        <p:blipFill rotWithShape="1">
          <a:blip r:embed="rId3">
            <a:alphaModFix amt="85000"/>
            <a:extLst>
              <a:ext uri="{28A0092B-C50C-407E-A947-70E740481C1C}">
                <a14:useLocalDpi xmlns:a14="http://schemas.microsoft.com/office/drawing/2010/main" val="0"/>
              </a:ext>
            </a:extLst>
          </a:blip>
          <a:srcRect t="16629" r="1282"/>
          <a:stretch/>
        </p:blipFill>
        <p:spPr bwMode="auto">
          <a:xfrm>
            <a:off x="0" y="-13386"/>
            <a:ext cx="9144000" cy="5156885"/>
          </a:xfrm>
          <a:prstGeom prst="rect">
            <a:avLst/>
          </a:prstGeom>
          <a:noFill/>
          <a:ln>
            <a:solidFill>
              <a:schemeClr val="tx1"/>
            </a:solidFill>
            <a:extLst>
              <a:ext uri="{C807C97D-BFC1-408E-A445-0C87EB9F89A2}">
                <ask:lineSketchStyleProps xmlns:ask="http://schemas.microsoft.com/office/drawing/2018/sketchyshapes" sd="895175725">
                  <a:custGeom>
                    <a:avLst/>
                    <a:gdLst>
                      <a:gd name="connsiteX0" fmla="*/ 0 w 8536341"/>
                      <a:gd name="connsiteY0" fmla="*/ 0 h 4760278"/>
                      <a:gd name="connsiteX1" fmla="*/ 739816 w 8536341"/>
                      <a:gd name="connsiteY1" fmla="*/ 0 h 4760278"/>
                      <a:gd name="connsiteX2" fmla="*/ 1052815 w 8536341"/>
                      <a:gd name="connsiteY2" fmla="*/ 0 h 4760278"/>
                      <a:gd name="connsiteX3" fmla="*/ 1536541 w 8536341"/>
                      <a:gd name="connsiteY3" fmla="*/ 0 h 4760278"/>
                      <a:gd name="connsiteX4" fmla="*/ 2276358 w 8536341"/>
                      <a:gd name="connsiteY4" fmla="*/ 0 h 4760278"/>
                      <a:gd name="connsiteX5" fmla="*/ 2589357 w 8536341"/>
                      <a:gd name="connsiteY5" fmla="*/ 0 h 4760278"/>
                      <a:gd name="connsiteX6" fmla="*/ 3329173 w 8536341"/>
                      <a:gd name="connsiteY6" fmla="*/ 0 h 4760278"/>
                      <a:gd name="connsiteX7" fmla="*/ 3983626 w 8536341"/>
                      <a:gd name="connsiteY7" fmla="*/ 0 h 4760278"/>
                      <a:gd name="connsiteX8" fmla="*/ 4467352 w 8536341"/>
                      <a:gd name="connsiteY8" fmla="*/ 0 h 4760278"/>
                      <a:gd name="connsiteX9" fmla="*/ 5036441 w 8536341"/>
                      <a:gd name="connsiteY9" fmla="*/ 0 h 4760278"/>
                      <a:gd name="connsiteX10" fmla="*/ 5690894 w 8536341"/>
                      <a:gd name="connsiteY10" fmla="*/ 0 h 4760278"/>
                      <a:gd name="connsiteX11" fmla="*/ 6003893 w 8536341"/>
                      <a:gd name="connsiteY11" fmla="*/ 0 h 4760278"/>
                      <a:gd name="connsiteX12" fmla="*/ 6658346 w 8536341"/>
                      <a:gd name="connsiteY12" fmla="*/ 0 h 4760278"/>
                      <a:gd name="connsiteX13" fmla="*/ 7056709 w 8536341"/>
                      <a:gd name="connsiteY13" fmla="*/ 0 h 4760278"/>
                      <a:gd name="connsiteX14" fmla="*/ 7625798 w 8536341"/>
                      <a:gd name="connsiteY14" fmla="*/ 0 h 4760278"/>
                      <a:gd name="connsiteX15" fmla="*/ 8536341 w 8536341"/>
                      <a:gd name="connsiteY15" fmla="*/ 0 h 4760278"/>
                      <a:gd name="connsiteX16" fmla="*/ 8536341 w 8536341"/>
                      <a:gd name="connsiteY16" fmla="*/ 642638 h 4760278"/>
                      <a:gd name="connsiteX17" fmla="*/ 8536341 w 8536341"/>
                      <a:gd name="connsiteY17" fmla="*/ 1237672 h 4760278"/>
                      <a:gd name="connsiteX18" fmla="*/ 8536341 w 8536341"/>
                      <a:gd name="connsiteY18" fmla="*/ 1927913 h 4760278"/>
                      <a:gd name="connsiteX19" fmla="*/ 8536341 w 8536341"/>
                      <a:gd name="connsiteY19" fmla="*/ 2522947 h 4760278"/>
                      <a:gd name="connsiteX20" fmla="*/ 8536341 w 8536341"/>
                      <a:gd name="connsiteY20" fmla="*/ 2975174 h 4760278"/>
                      <a:gd name="connsiteX21" fmla="*/ 8536341 w 8536341"/>
                      <a:gd name="connsiteY21" fmla="*/ 3427400 h 4760278"/>
                      <a:gd name="connsiteX22" fmla="*/ 8536341 w 8536341"/>
                      <a:gd name="connsiteY22" fmla="*/ 4022435 h 4760278"/>
                      <a:gd name="connsiteX23" fmla="*/ 8536341 w 8536341"/>
                      <a:gd name="connsiteY23" fmla="*/ 4760278 h 4760278"/>
                      <a:gd name="connsiteX24" fmla="*/ 8052615 w 8536341"/>
                      <a:gd name="connsiteY24" fmla="*/ 4760278 h 4760278"/>
                      <a:gd name="connsiteX25" fmla="*/ 7568889 w 8536341"/>
                      <a:gd name="connsiteY25" fmla="*/ 4760278 h 4760278"/>
                      <a:gd name="connsiteX26" fmla="*/ 6914436 w 8536341"/>
                      <a:gd name="connsiteY26" fmla="*/ 4760278 h 4760278"/>
                      <a:gd name="connsiteX27" fmla="*/ 6259983 w 8536341"/>
                      <a:gd name="connsiteY27" fmla="*/ 4760278 h 4760278"/>
                      <a:gd name="connsiteX28" fmla="*/ 5605531 w 8536341"/>
                      <a:gd name="connsiteY28" fmla="*/ 4760278 h 4760278"/>
                      <a:gd name="connsiteX29" fmla="*/ 4951078 w 8536341"/>
                      <a:gd name="connsiteY29" fmla="*/ 4760278 h 4760278"/>
                      <a:gd name="connsiteX30" fmla="*/ 4552715 w 8536341"/>
                      <a:gd name="connsiteY30" fmla="*/ 4760278 h 4760278"/>
                      <a:gd name="connsiteX31" fmla="*/ 4239716 w 8536341"/>
                      <a:gd name="connsiteY31" fmla="*/ 4760278 h 4760278"/>
                      <a:gd name="connsiteX32" fmla="*/ 3755990 w 8536341"/>
                      <a:gd name="connsiteY32" fmla="*/ 4760278 h 4760278"/>
                      <a:gd name="connsiteX33" fmla="*/ 3016174 w 8536341"/>
                      <a:gd name="connsiteY33" fmla="*/ 4760278 h 4760278"/>
                      <a:gd name="connsiteX34" fmla="*/ 2276358 w 8536341"/>
                      <a:gd name="connsiteY34" fmla="*/ 4760278 h 4760278"/>
                      <a:gd name="connsiteX35" fmla="*/ 1536541 w 8536341"/>
                      <a:gd name="connsiteY35" fmla="*/ 4760278 h 4760278"/>
                      <a:gd name="connsiteX36" fmla="*/ 967452 w 8536341"/>
                      <a:gd name="connsiteY36" fmla="*/ 4760278 h 4760278"/>
                      <a:gd name="connsiteX37" fmla="*/ 0 w 8536341"/>
                      <a:gd name="connsiteY37" fmla="*/ 4760278 h 4760278"/>
                      <a:gd name="connsiteX38" fmla="*/ 0 w 8536341"/>
                      <a:gd name="connsiteY38" fmla="*/ 4212846 h 4760278"/>
                      <a:gd name="connsiteX39" fmla="*/ 0 w 8536341"/>
                      <a:gd name="connsiteY39" fmla="*/ 3665414 h 4760278"/>
                      <a:gd name="connsiteX40" fmla="*/ 0 w 8536341"/>
                      <a:gd name="connsiteY40" fmla="*/ 3165585 h 4760278"/>
                      <a:gd name="connsiteX41" fmla="*/ 0 w 8536341"/>
                      <a:gd name="connsiteY41" fmla="*/ 2713358 h 4760278"/>
                      <a:gd name="connsiteX42" fmla="*/ 0 w 8536341"/>
                      <a:gd name="connsiteY42" fmla="*/ 2165926 h 4760278"/>
                      <a:gd name="connsiteX43" fmla="*/ 0 w 8536341"/>
                      <a:gd name="connsiteY43" fmla="*/ 1523289 h 4760278"/>
                      <a:gd name="connsiteX44" fmla="*/ 0 w 8536341"/>
                      <a:gd name="connsiteY44" fmla="*/ 928254 h 4760278"/>
                      <a:gd name="connsiteX45" fmla="*/ 0 w 8536341"/>
                      <a:gd name="connsiteY45" fmla="*/ 0 h 476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8536341" h="4760278" extrusionOk="0">
                        <a:moveTo>
                          <a:pt x="0" y="0"/>
                        </a:moveTo>
                        <a:cubicBezTo>
                          <a:pt x="290936" y="-45298"/>
                          <a:pt x="538178" y="60515"/>
                          <a:pt x="739816" y="0"/>
                        </a:cubicBezTo>
                        <a:cubicBezTo>
                          <a:pt x="941454" y="-60515"/>
                          <a:pt x="953962" y="37533"/>
                          <a:pt x="1052815" y="0"/>
                        </a:cubicBezTo>
                        <a:cubicBezTo>
                          <a:pt x="1151668" y="-37533"/>
                          <a:pt x="1407789" y="5913"/>
                          <a:pt x="1536541" y="0"/>
                        </a:cubicBezTo>
                        <a:cubicBezTo>
                          <a:pt x="1665293" y="-5913"/>
                          <a:pt x="2010017" y="26563"/>
                          <a:pt x="2276358" y="0"/>
                        </a:cubicBezTo>
                        <a:cubicBezTo>
                          <a:pt x="2542699" y="-26563"/>
                          <a:pt x="2481206" y="36159"/>
                          <a:pt x="2589357" y="0"/>
                        </a:cubicBezTo>
                        <a:cubicBezTo>
                          <a:pt x="2697508" y="-36159"/>
                          <a:pt x="3055024" y="5543"/>
                          <a:pt x="3329173" y="0"/>
                        </a:cubicBezTo>
                        <a:cubicBezTo>
                          <a:pt x="3603322" y="-5543"/>
                          <a:pt x="3783047" y="52678"/>
                          <a:pt x="3983626" y="0"/>
                        </a:cubicBezTo>
                        <a:cubicBezTo>
                          <a:pt x="4184205" y="-52678"/>
                          <a:pt x="4355081" y="29742"/>
                          <a:pt x="4467352" y="0"/>
                        </a:cubicBezTo>
                        <a:cubicBezTo>
                          <a:pt x="4579623" y="-29742"/>
                          <a:pt x="4790090" y="61749"/>
                          <a:pt x="5036441" y="0"/>
                        </a:cubicBezTo>
                        <a:cubicBezTo>
                          <a:pt x="5282792" y="-61749"/>
                          <a:pt x="5550029" y="13695"/>
                          <a:pt x="5690894" y="0"/>
                        </a:cubicBezTo>
                        <a:cubicBezTo>
                          <a:pt x="5831759" y="-13695"/>
                          <a:pt x="5933389" y="30158"/>
                          <a:pt x="6003893" y="0"/>
                        </a:cubicBezTo>
                        <a:cubicBezTo>
                          <a:pt x="6074397" y="-30158"/>
                          <a:pt x="6349341" y="11963"/>
                          <a:pt x="6658346" y="0"/>
                        </a:cubicBezTo>
                        <a:cubicBezTo>
                          <a:pt x="6967351" y="-11963"/>
                          <a:pt x="6870005" y="38371"/>
                          <a:pt x="7056709" y="0"/>
                        </a:cubicBezTo>
                        <a:cubicBezTo>
                          <a:pt x="7243413" y="-38371"/>
                          <a:pt x="7463443" y="25283"/>
                          <a:pt x="7625798" y="0"/>
                        </a:cubicBezTo>
                        <a:cubicBezTo>
                          <a:pt x="7788153" y="-25283"/>
                          <a:pt x="8224536" y="24674"/>
                          <a:pt x="8536341" y="0"/>
                        </a:cubicBezTo>
                        <a:cubicBezTo>
                          <a:pt x="8559403" y="141959"/>
                          <a:pt x="8477570" y="474110"/>
                          <a:pt x="8536341" y="642638"/>
                        </a:cubicBezTo>
                        <a:cubicBezTo>
                          <a:pt x="8595112" y="811166"/>
                          <a:pt x="8504568" y="948396"/>
                          <a:pt x="8536341" y="1237672"/>
                        </a:cubicBezTo>
                        <a:cubicBezTo>
                          <a:pt x="8568114" y="1526948"/>
                          <a:pt x="8494838" y="1585025"/>
                          <a:pt x="8536341" y="1927913"/>
                        </a:cubicBezTo>
                        <a:cubicBezTo>
                          <a:pt x="8577844" y="2270801"/>
                          <a:pt x="8513802" y="2245856"/>
                          <a:pt x="8536341" y="2522947"/>
                        </a:cubicBezTo>
                        <a:cubicBezTo>
                          <a:pt x="8558880" y="2800038"/>
                          <a:pt x="8490093" y="2880405"/>
                          <a:pt x="8536341" y="2975174"/>
                        </a:cubicBezTo>
                        <a:cubicBezTo>
                          <a:pt x="8582589" y="3069943"/>
                          <a:pt x="8536140" y="3282642"/>
                          <a:pt x="8536341" y="3427400"/>
                        </a:cubicBezTo>
                        <a:cubicBezTo>
                          <a:pt x="8536542" y="3572158"/>
                          <a:pt x="8536115" y="3876532"/>
                          <a:pt x="8536341" y="4022435"/>
                        </a:cubicBezTo>
                        <a:cubicBezTo>
                          <a:pt x="8536567" y="4168338"/>
                          <a:pt x="8528677" y="4502745"/>
                          <a:pt x="8536341" y="4760278"/>
                        </a:cubicBezTo>
                        <a:cubicBezTo>
                          <a:pt x="8388597" y="4818008"/>
                          <a:pt x="8263576" y="4715559"/>
                          <a:pt x="8052615" y="4760278"/>
                        </a:cubicBezTo>
                        <a:cubicBezTo>
                          <a:pt x="7841654" y="4804997"/>
                          <a:pt x="7685125" y="4713289"/>
                          <a:pt x="7568889" y="4760278"/>
                        </a:cubicBezTo>
                        <a:cubicBezTo>
                          <a:pt x="7452653" y="4807267"/>
                          <a:pt x="7162131" y="4683900"/>
                          <a:pt x="6914436" y="4760278"/>
                        </a:cubicBezTo>
                        <a:cubicBezTo>
                          <a:pt x="6666741" y="4836656"/>
                          <a:pt x="6447689" y="4705336"/>
                          <a:pt x="6259983" y="4760278"/>
                        </a:cubicBezTo>
                        <a:cubicBezTo>
                          <a:pt x="6072277" y="4815220"/>
                          <a:pt x="5895060" y="4689791"/>
                          <a:pt x="5605531" y="4760278"/>
                        </a:cubicBezTo>
                        <a:cubicBezTo>
                          <a:pt x="5316002" y="4830765"/>
                          <a:pt x="5221011" y="4727359"/>
                          <a:pt x="4951078" y="4760278"/>
                        </a:cubicBezTo>
                        <a:cubicBezTo>
                          <a:pt x="4681145" y="4793197"/>
                          <a:pt x="4731357" y="4746030"/>
                          <a:pt x="4552715" y="4760278"/>
                        </a:cubicBezTo>
                        <a:cubicBezTo>
                          <a:pt x="4374073" y="4774526"/>
                          <a:pt x="4390531" y="4746817"/>
                          <a:pt x="4239716" y="4760278"/>
                        </a:cubicBezTo>
                        <a:cubicBezTo>
                          <a:pt x="4088901" y="4773739"/>
                          <a:pt x="3956043" y="4721747"/>
                          <a:pt x="3755990" y="4760278"/>
                        </a:cubicBezTo>
                        <a:cubicBezTo>
                          <a:pt x="3555937" y="4798809"/>
                          <a:pt x="3377430" y="4691551"/>
                          <a:pt x="3016174" y="4760278"/>
                        </a:cubicBezTo>
                        <a:cubicBezTo>
                          <a:pt x="2654918" y="4829005"/>
                          <a:pt x="2442195" y="4736293"/>
                          <a:pt x="2276358" y="4760278"/>
                        </a:cubicBezTo>
                        <a:cubicBezTo>
                          <a:pt x="2110521" y="4784263"/>
                          <a:pt x="1803279" y="4721865"/>
                          <a:pt x="1536541" y="4760278"/>
                        </a:cubicBezTo>
                        <a:cubicBezTo>
                          <a:pt x="1269803" y="4798691"/>
                          <a:pt x="1085792" y="4693641"/>
                          <a:pt x="967452" y="4760278"/>
                        </a:cubicBezTo>
                        <a:cubicBezTo>
                          <a:pt x="849112" y="4826915"/>
                          <a:pt x="291384" y="4686517"/>
                          <a:pt x="0" y="4760278"/>
                        </a:cubicBezTo>
                        <a:cubicBezTo>
                          <a:pt x="-18209" y="4539929"/>
                          <a:pt x="22196" y="4385979"/>
                          <a:pt x="0" y="4212846"/>
                        </a:cubicBezTo>
                        <a:cubicBezTo>
                          <a:pt x="-22196" y="4039713"/>
                          <a:pt x="33467" y="3921882"/>
                          <a:pt x="0" y="3665414"/>
                        </a:cubicBezTo>
                        <a:cubicBezTo>
                          <a:pt x="-33467" y="3408946"/>
                          <a:pt x="20335" y="3331463"/>
                          <a:pt x="0" y="3165585"/>
                        </a:cubicBezTo>
                        <a:cubicBezTo>
                          <a:pt x="-20335" y="2999707"/>
                          <a:pt x="12716" y="2926084"/>
                          <a:pt x="0" y="2713358"/>
                        </a:cubicBezTo>
                        <a:cubicBezTo>
                          <a:pt x="-12716" y="2500632"/>
                          <a:pt x="47042" y="2391998"/>
                          <a:pt x="0" y="2165926"/>
                        </a:cubicBezTo>
                        <a:cubicBezTo>
                          <a:pt x="-47042" y="1939854"/>
                          <a:pt x="68681" y="1703802"/>
                          <a:pt x="0" y="1523289"/>
                        </a:cubicBezTo>
                        <a:cubicBezTo>
                          <a:pt x="-68681" y="1342776"/>
                          <a:pt x="31755" y="1069212"/>
                          <a:pt x="0" y="928254"/>
                        </a:cubicBezTo>
                        <a:cubicBezTo>
                          <a:pt x="-31755" y="787297"/>
                          <a:pt x="1297" y="308856"/>
                          <a:pt x="0" y="0"/>
                        </a:cubicBezTo>
                        <a:close/>
                      </a:path>
                    </a:pathLst>
                  </a:custGeom>
                  <ask:type>
                    <ask:lineSketchNone/>
                  </ask:type>
                </ask:lineSketchStyleProps>
              </a:ext>
            </a:extLst>
          </a:ln>
          <a:extLst>
            <a:ext uri="{909E8E84-426E-40DD-AFC4-6F175D3DCCD1}">
              <a14:hiddenFill xmlns:a14="http://schemas.microsoft.com/office/drawing/2010/main">
                <a:solidFill>
                  <a:srgbClr val="FFFFFF"/>
                </a:solidFill>
              </a14:hiddenFill>
            </a:ext>
          </a:extLst>
        </p:spPr>
      </p:pic>
      <p:sp>
        <p:nvSpPr>
          <p:cNvPr id="3" name="Rectangle: Rounded Corners 2">
            <a:extLst>
              <a:ext uri="{FF2B5EF4-FFF2-40B4-BE49-F238E27FC236}">
                <a16:creationId xmlns:a16="http://schemas.microsoft.com/office/drawing/2014/main" id="{F121F5A6-E006-4BF7-BEC7-351FFF72ADD1}"/>
              </a:ext>
            </a:extLst>
          </p:cNvPr>
          <p:cNvSpPr/>
          <p:nvPr/>
        </p:nvSpPr>
        <p:spPr>
          <a:xfrm>
            <a:off x="332237" y="223569"/>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5" name="Google Shape;54;p13">
            <a:extLst>
              <a:ext uri="{FF2B5EF4-FFF2-40B4-BE49-F238E27FC236}">
                <a16:creationId xmlns:a16="http://schemas.microsoft.com/office/drawing/2014/main" id="{2BDDC5D1-8552-44B4-84E9-50128CEC1716}"/>
              </a:ext>
            </a:extLst>
          </p:cNvPr>
          <p:cNvSpPr txBox="1">
            <a:spLocks/>
          </p:cNvSpPr>
          <p:nvPr/>
        </p:nvSpPr>
        <p:spPr>
          <a:xfrm>
            <a:off x="2817649" y="472632"/>
            <a:ext cx="3508703"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800" u="sng" dirty="0">
                <a:latin typeface="Geo Sans Light NWEA" panose="02000603020000020003" pitchFamily="2" charset="0"/>
              </a:rPr>
              <a:t>D.I.S.C.O. Questions</a:t>
            </a:r>
          </a:p>
        </p:txBody>
      </p:sp>
      <p:pic>
        <p:nvPicPr>
          <p:cNvPr id="8" name="Picture 7">
            <a:extLst>
              <a:ext uri="{FF2B5EF4-FFF2-40B4-BE49-F238E27FC236}">
                <a16:creationId xmlns:a16="http://schemas.microsoft.com/office/drawing/2014/main" id="{4D6FCDE5-78F8-41B0-93C1-8BEA684C462F}"/>
              </a:ext>
            </a:extLst>
          </p:cNvPr>
          <p:cNvPicPr>
            <a:picLocks noChangeAspect="1"/>
          </p:cNvPicPr>
          <p:nvPr/>
        </p:nvPicPr>
        <p:blipFill>
          <a:blip r:embed="rId4">
            <a:alphaModFix/>
          </a:blip>
          <a:stretch>
            <a:fillRect/>
          </a:stretch>
        </p:blipFill>
        <p:spPr>
          <a:xfrm>
            <a:off x="8293971" y="4432313"/>
            <a:ext cx="517792" cy="517792"/>
          </a:xfrm>
          <a:prstGeom prst="rect">
            <a:avLst/>
          </a:prstGeom>
        </p:spPr>
      </p:pic>
      <p:pic>
        <p:nvPicPr>
          <p:cNvPr id="13" name="Picture 4" descr="Disco Ball, Mirror Ball, Glitter Ball">
            <a:extLst>
              <a:ext uri="{FF2B5EF4-FFF2-40B4-BE49-F238E27FC236}">
                <a16:creationId xmlns:a16="http://schemas.microsoft.com/office/drawing/2014/main" id="{37086F1D-F379-44F5-ADDD-9897A28C5499}"/>
              </a:ext>
            </a:extLst>
          </p:cNvPr>
          <p:cNvPicPr>
            <a:picLocks noChangeAspect="1" noChangeArrowheads="1"/>
          </p:cNvPicPr>
          <p:nvPr/>
        </p:nvPicPr>
        <p:blipFill>
          <a:blip r:embed="rId5">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1368561" y="1258180"/>
            <a:ext cx="1016386" cy="20327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Disco Ball, Mirror Ball, Glitter Ball">
            <a:extLst>
              <a:ext uri="{FF2B5EF4-FFF2-40B4-BE49-F238E27FC236}">
                <a16:creationId xmlns:a16="http://schemas.microsoft.com/office/drawing/2014/main" id="{4CFB7DEF-1B0C-435A-AFC9-CA8F97CB7301}"/>
              </a:ext>
            </a:extLst>
          </p:cNvPr>
          <p:cNvPicPr>
            <a:picLocks noChangeAspect="1" noChangeArrowheads="1"/>
          </p:cNvPicPr>
          <p:nvPr/>
        </p:nvPicPr>
        <p:blipFill>
          <a:blip r:embed="rId5">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2717183" y="1258180"/>
            <a:ext cx="1016386" cy="203276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Disco Ball, Mirror Ball, Glitter Ball">
            <a:extLst>
              <a:ext uri="{FF2B5EF4-FFF2-40B4-BE49-F238E27FC236}">
                <a16:creationId xmlns:a16="http://schemas.microsoft.com/office/drawing/2014/main" id="{252D865D-BF4F-4F00-87A8-E2850C4F52C7}"/>
              </a:ext>
            </a:extLst>
          </p:cNvPr>
          <p:cNvPicPr>
            <a:picLocks noChangeAspect="1" noChangeArrowheads="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4057170" y="1258180"/>
            <a:ext cx="1016386" cy="203276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Disco Ball, Mirror Ball, Glitter Ball">
            <a:extLst>
              <a:ext uri="{FF2B5EF4-FFF2-40B4-BE49-F238E27FC236}">
                <a16:creationId xmlns:a16="http://schemas.microsoft.com/office/drawing/2014/main" id="{73D5C7AC-822D-4753-B575-3CC957D28D31}"/>
              </a:ext>
            </a:extLst>
          </p:cNvPr>
          <p:cNvPicPr>
            <a:picLocks noChangeAspect="1" noChangeArrowheads="1"/>
          </p:cNvPicPr>
          <p:nvPr/>
        </p:nvPicPr>
        <p:blipFill>
          <a:blip r:embed="rId5">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405792" y="1258180"/>
            <a:ext cx="1016386" cy="203276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Disco Ball, Mirror Ball, Glitter Ball">
            <a:extLst>
              <a:ext uri="{FF2B5EF4-FFF2-40B4-BE49-F238E27FC236}">
                <a16:creationId xmlns:a16="http://schemas.microsoft.com/office/drawing/2014/main" id="{9D85B0BD-A9FA-4624-B4A6-B3588EB27767}"/>
              </a:ext>
            </a:extLst>
          </p:cNvPr>
          <p:cNvPicPr>
            <a:picLocks noChangeAspect="1" noChangeArrowheads="1"/>
          </p:cNvPicPr>
          <p:nvPr/>
        </p:nvPicPr>
        <p:blipFill>
          <a:blip r:embed="rId5">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6742395" y="1258180"/>
            <a:ext cx="1016386" cy="2032769"/>
          </a:xfrm>
          <a:prstGeom prst="rect">
            <a:avLst/>
          </a:prstGeom>
          <a:noFill/>
          <a:extLst>
            <a:ext uri="{909E8E84-426E-40DD-AFC4-6F175D3DCCD1}">
              <a14:hiddenFill xmlns:a14="http://schemas.microsoft.com/office/drawing/2010/main">
                <a:solidFill>
                  <a:srgbClr val="FFFFFF"/>
                </a:solidFill>
              </a14:hiddenFill>
            </a:ext>
          </a:extLst>
        </p:spPr>
      </p:pic>
      <p:sp>
        <p:nvSpPr>
          <p:cNvPr id="24" name="Google Shape;54;p13">
            <a:extLst>
              <a:ext uri="{FF2B5EF4-FFF2-40B4-BE49-F238E27FC236}">
                <a16:creationId xmlns:a16="http://schemas.microsoft.com/office/drawing/2014/main" id="{552CE14D-3066-4810-A151-195D4CECBC06}"/>
              </a:ext>
            </a:extLst>
          </p:cNvPr>
          <p:cNvSpPr txBox="1">
            <a:spLocks/>
          </p:cNvSpPr>
          <p:nvPr/>
        </p:nvSpPr>
        <p:spPr>
          <a:xfrm>
            <a:off x="1210195" y="3240556"/>
            <a:ext cx="134518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100" dirty="0">
                <a:latin typeface="Geo Sans Light NWEA" panose="02000603020000020003" pitchFamily="2" charset="0"/>
              </a:rPr>
              <a:t>Develop</a:t>
            </a:r>
          </a:p>
        </p:txBody>
      </p:sp>
      <p:sp>
        <p:nvSpPr>
          <p:cNvPr id="25" name="Google Shape;54;p13">
            <a:extLst>
              <a:ext uri="{FF2B5EF4-FFF2-40B4-BE49-F238E27FC236}">
                <a16:creationId xmlns:a16="http://schemas.microsoft.com/office/drawing/2014/main" id="{883BDD12-CD77-4FBF-907B-E079A5764C9A}"/>
              </a:ext>
            </a:extLst>
          </p:cNvPr>
          <p:cNvSpPr txBox="1">
            <a:spLocks/>
          </p:cNvSpPr>
          <p:nvPr/>
        </p:nvSpPr>
        <p:spPr>
          <a:xfrm>
            <a:off x="2543311" y="3240555"/>
            <a:ext cx="134518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100" dirty="0">
                <a:latin typeface="Geo Sans Light NWEA" panose="02000603020000020003" pitchFamily="2" charset="0"/>
              </a:rPr>
              <a:t>Imagine</a:t>
            </a:r>
          </a:p>
        </p:txBody>
      </p:sp>
      <p:sp>
        <p:nvSpPr>
          <p:cNvPr id="26" name="Google Shape;54;p13">
            <a:extLst>
              <a:ext uri="{FF2B5EF4-FFF2-40B4-BE49-F238E27FC236}">
                <a16:creationId xmlns:a16="http://schemas.microsoft.com/office/drawing/2014/main" id="{9D469506-5072-4C2F-BE9D-261C8FE02D03}"/>
              </a:ext>
            </a:extLst>
          </p:cNvPr>
          <p:cNvSpPr txBox="1">
            <a:spLocks/>
          </p:cNvSpPr>
          <p:nvPr/>
        </p:nvSpPr>
        <p:spPr>
          <a:xfrm>
            <a:off x="3888497" y="3240554"/>
            <a:ext cx="134518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100" dirty="0">
                <a:latin typeface="Geo Sans Light NWEA" panose="02000603020000020003" pitchFamily="2" charset="0"/>
              </a:rPr>
              <a:t>Switch</a:t>
            </a:r>
          </a:p>
        </p:txBody>
      </p:sp>
      <p:sp>
        <p:nvSpPr>
          <p:cNvPr id="27" name="Google Shape;54;p13">
            <a:extLst>
              <a:ext uri="{FF2B5EF4-FFF2-40B4-BE49-F238E27FC236}">
                <a16:creationId xmlns:a16="http://schemas.microsoft.com/office/drawing/2014/main" id="{504F8DEA-03C1-40FF-9D5A-687A9AFC8D2A}"/>
              </a:ext>
            </a:extLst>
          </p:cNvPr>
          <p:cNvSpPr txBox="1">
            <a:spLocks/>
          </p:cNvSpPr>
          <p:nvPr/>
        </p:nvSpPr>
        <p:spPr>
          <a:xfrm>
            <a:off x="5242227" y="3240554"/>
            <a:ext cx="134518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100" dirty="0">
                <a:latin typeface="Geo Sans Light NWEA" panose="02000603020000020003" pitchFamily="2" charset="0"/>
              </a:rPr>
              <a:t>Compare</a:t>
            </a:r>
          </a:p>
        </p:txBody>
      </p:sp>
      <p:sp>
        <p:nvSpPr>
          <p:cNvPr id="28" name="Google Shape;54;p13">
            <a:extLst>
              <a:ext uri="{FF2B5EF4-FFF2-40B4-BE49-F238E27FC236}">
                <a16:creationId xmlns:a16="http://schemas.microsoft.com/office/drawing/2014/main" id="{8C05686D-08D0-42B1-8EB8-0617D3A3D917}"/>
              </a:ext>
            </a:extLst>
          </p:cNvPr>
          <p:cNvSpPr txBox="1">
            <a:spLocks/>
          </p:cNvSpPr>
          <p:nvPr/>
        </p:nvSpPr>
        <p:spPr>
          <a:xfrm>
            <a:off x="6595957" y="3205520"/>
            <a:ext cx="1345187" cy="64476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r>
              <a:rPr lang="en-GB" sz="2100" dirty="0">
                <a:latin typeface="Geo Sans Light NWEA" panose="02000603020000020003" pitchFamily="2" charset="0"/>
              </a:rPr>
              <a:t>Oppose</a:t>
            </a:r>
          </a:p>
        </p:txBody>
      </p:sp>
    </p:spTree>
    <p:extLst>
      <p:ext uri="{BB962C8B-B14F-4D97-AF65-F5344CB8AC3E}">
        <p14:creationId xmlns:p14="http://schemas.microsoft.com/office/powerpoint/2010/main" val="3933646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318BAECA-FA52-488D-BD5C-3667C7A7598F}"/>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Google Shape;54;p13"/>
          <p:cNvSpPr txBox="1">
            <a:spLocks noGrp="1"/>
          </p:cNvSpPr>
          <p:nvPr>
            <p:ph type="ctrTitle"/>
          </p:nvPr>
        </p:nvSpPr>
        <p:spPr>
          <a:xfrm>
            <a:off x="3626536" y="147529"/>
            <a:ext cx="1890914" cy="67317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3600" dirty="0">
                <a:latin typeface="Geo Sans Light NWEA" panose="02000603020000020003" pitchFamily="2" charset="0"/>
              </a:rPr>
              <a:t>Agenda</a:t>
            </a:r>
            <a:endParaRPr sz="3600" dirty="0">
              <a:latin typeface="Geo Sans Light NWEA" panose="02000603020000020003" pitchFamily="2" charset="0"/>
            </a:endParaRPr>
          </a:p>
        </p:txBody>
      </p:sp>
      <p:sp>
        <p:nvSpPr>
          <p:cNvPr id="6" name="Rectangle: Rounded Corners 5">
            <a:extLst>
              <a:ext uri="{FF2B5EF4-FFF2-40B4-BE49-F238E27FC236}">
                <a16:creationId xmlns:a16="http://schemas.microsoft.com/office/drawing/2014/main" id="{F39CC63B-511B-440D-839A-6BB4267E95A7}"/>
              </a:ext>
            </a:extLst>
          </p:cNvPr>
          <p:cNvSpPr/>
          <p:nvPr/>
        </p:nvSpPr>
        <p:spPr>
          <a:xfrm>
            <a:off x="2333842" y="760508"/>
            <a:ext cx="4476307" cy="49973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Introduce the author</a:t>
            </a:r>
          </a:p>
        </p:txBody>
      </p:sp>
      <p:sp>
        <p:nvSpPr>
          <p:cNvPr id="10" name="Rectangle: Rounded Corners 9">
            <a:extLst>
              <a:ext uri="{FF2B5EF4-FFF2-40B4-BE49-F238E27FC236}">
                <a16:creationId xmlns:a16="http://schemas.microsoft.com/office/drawing/2014/main" id="{738169AF-1EEB-4928-947B-8C9176226A06}"/>
              </a:ext>
            </a:extLst>
          </p:cNvPr>
          <p:cNvSpPr/>
          <p:nvPr/>
        </p:nvSpPr>
        <p:spPr>
          <a:xfrm>
            <a:off x="2344469" y="2380362"/>
            <a:ext cx="4476307" cy="49973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Pre-vocabulary</a:t>
            </a:r>
          </a:p>
        </p:txBody>
      </p:sp>
      <p:sp>
        <p:nvSpPr>
          <p:cNvPr id="11" name="Rectangle: Rounded Corners 10">
            <a:extLst>
              <a:ext uri="{FF2B5EF4-FFF2-40B4-BE49-F238E27FC236}">
                <a16:creationId xmlns:a16="http://schemas.microsoft.com/office/drawing/2014/main" id="{A2932A12-641C-4B5D-B987-8DCF1DB5BCE5}"/>
              </a:ext>
            </a:extLst>
          </p:cNvPr>
          <p:cNvSpPr/>
          <p:nvPr/>
        </p:nvSpPr>
        <p:spPr>
          <a:xfrm>
            <a:off x="2333842" y="3179099"/>
            <a:ext cx="4476307" cy="49973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Discuss the extract</a:t>
            </a:r>
          </a:p>
        </p:txBody>
      </p:sp>
      <p:sp>
        <p:nvSpPr>
          <p:cNvPr id="12" name="Rectangle: Rounded Corners 11">
            <a:extLst>
              <a:ext uri="{FF2B5EF4-FFF2-40B4-BE49-F238E27FC236}">
                <a16:creationId xmlns:a16="http://schemas.microsoft.com/office/drawing/2014/main" id="{601D9283-234E-4AB8-9164-01D2F2F59F05}"/>
              </a:ext>
            </a:extLst>
          </p:cNvPr>
          <p:cNvSpPr/>
          <p:nvPr/>
        </p:nvSpPr>
        <p:spPr>
          <a:xfrm>
            <a:off x="2333842" y="4073508"/>
            <a:ext cx="4476307" cy="49973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Read fluently from the poem</a:t>
            </a:r>
          </a:p>
        </p:txBody>
      </p:sp>
      <p:cxnSp>
        <p:nvCxnSpPr>
          <p:cNvPr id="8" name="Straight Arrow Connector 7">
            <a:extLst>
              <a:ext uri="{FF2B5EF4-FFF2-40B4-BE49-F238E27FC236}">
                <a16:creationId xmlns:a16="http://schemas.microsoft.com/office/drawing/2014/main" id="{ABB8EB40-DBB1-48B5-9CF3-B17D08C327E5}"/>
              </a:ext>
            </a:extLst>
          </p:cNvPr>
          <p:cNvCxnSpPr>
            <a:cxnSpLocks/>
            <a:stCxn id="6" idx="2"/>
            <a:endCxn id="13" idx="0"/>
          </p:cNvCxnSpPr>
          <p:nvPr/>
        </p:nvCxnSpPr>
        <p:spPr>
          <a:xfrm>
            <a:off x="4571996" y="1260238"/>
            <a:ext cx="0" cy="28833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FEAA902A-3E12-4DC6-A291-1DE20A26CAB6}"/>
              </a:ext>
            </a:extLst>
          </p:cNvPr>
          <p:cNvCxnSpPr>
            <a:cxnSpLocks/>
          </p:cNvCxnSpPr>
          <p:nvPr/>
        </p:nvCxnSpPr>
        <p:spPr>
          <a:xfrm flipH="1">
            <a:off x="4571993" y="2882668"/>
            <a:ext cx="2" cy="28576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5D874D83-694F-4312-A384-3EC80E387C4D}"/>
              </a:ext>
            </a:extLst>
          </p:cNvPr>
          <p:cNvCxnSpPr/>
          <p:nvPr/>
        </p:nvCxnSpPr>
        <p:spPr>
          <a:xfrm flipH="1">
            <a:off x="4560581" y="3689500"/>
            <a:ext cx="1" cy="36316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3" name="Rectangle: Rounded Corners 12">
            <a:extLst>
              <a:ext uri="{FF2B5EF4-FFF2-40B4-BE49-F238E27FC236}">
                <a16:creationId xmlns:a16="http://schemas.microsoft.com/office/drawing/2014/main" id="{29818631-6887-4D62-A666-CB2A250AA1A0}"/>
              </a:ext>
            </a:extLst>
          </p:cNvPr>
          <p:cNvSpPr/>
          <p:nvPr/>
        </p:nvSpPr>
        <p:spPr>
          <a:xfrm>
            <a:off x="2333842" y="1548574"/>
            <a:ext cx="4476307" cy="49973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Pre-read</a:t>
            </a:r>
          </a:p>
        </p:txBody>
      </p:sp>
      <p:cxnSp>
        <p:nvCxnSpPr>
          <p:cNvPr id="14" name="Straight Arrow Connector 13">
            <a:extLst>
              <a:ext uri="{FF2B5EF4-FFF2-40B4-BE49-F238E27FC236}">
                <a16:creationId xmlns:a16="http://schemas.microsoft.com/office/drawing/2014/main" id="{803CA1BA-7623-413A-B24C-7AE5A8DE8C45}"/>
              </a:ext>
            </a:extLst>
          </p:cNvPr>
          <p:cNvCxnSpPr/>
          <p:nvPr/>
        </p:nvCxnSpPr>
        <p:spPr>
          <a:xfrm flipH="1">
            <a:off x="4571994" y="2017194"/>
            <a:ext cx="1" cy="36316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18" name="Picture 17">
            <a:extLst>
              <a:ext uri="{FF2B5EF4-FFF2-40B4-BE49-F238E27FC236}">
                <a16:creationId xmlns:a16="http://schemas.microsoft.com/office/drawing/2014/main" id="{D7816A92-3E43-4941-B068-F2CD1F2A6D62}"/>
              </a:ext>
            </a:extLst>
          </p:cNvPr>
          <p:cNvPicPr>
            <a:picLocks noChangeAspect="1"/>
          </p:cNvPicPr>
          <p:nvPr/>
        </p:nvPicPr>
        <p:blipFill>
          <a:blip r:embed="rId3">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3003783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41D74735-74E9-406A-9819-086E99BBDC8E}"/>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A97281CD-25B9-4B92-91E4-C0530C308A25}"/>
              </a:ext>
            </a:extLst>
          </p:cNvPr>
          <p:cNvSpPr txBox="1"/>
          <p:nvPr/>
        </p:nvSpPr>
        <p:spPr>
          <a:xfrm>
            <a:off x="5695864" y="3558601"/>
            <a:ext cx="3136438" cy="307777"/>
          </a:xfrm>
          <a:prstGeom prst="rect">
            <a:avLst/>
          </a:prstGeom>
          <a:noFill/>
        </p:spPr>
        <p:txBody>
          <a:bodyPr wrap="square">
            <a:spAutoFit/>
          </a:bodyPr>
          <a:lstStyle/>
          <a:p>
            <a:pPr algn="ctr"/>
            <a:r>
              <a:rPr lang="en-GB" dirty="0">
                <a:latin typeface="Geo Sans Light NWEA" panose="02000603020000020003" pitchFamily="2" charset="0"/>
              </a:rPr>
              <a:t>William Blake (1757-1827) </a:t>
            </a:r>
          </a:p>
        </p:txBody>
      </p:sp>
      <p:sp>
        <p:nvSpPr>
          <p:cNvPr id="9" name="Google Shape;61;p14">
            <a:extLst>
              <a:ext uri="{FF2B5EF4-FFF2-40B4-BE49-F238E27FC236}">
                <a16:creationId xmlns:a16="http://schemas.microsoft.com/office/drawing/2014/main" id="{83E0136D-FDA4-42CE-9121-B01A412854EF}"/>
              </a:ext>
            </a:extLst>
          </p:cNvPr>
          <p:cNvSpPr txBox="1">
            <a:spLocks noGrp="1"/>
          </p:cNvSpPr>
          <p:nvPr>
            <p:ph type="body" idx="1"/>
          </p:nvPr>
        </p:nvSpPr>
        <p:spPr>
          <a:xfrm>
            <a:off x="572877" y="1034318"/>
            <a:ext cx="5253764" cy="3706604"/>
          </a:xfrm>
          <a:prstGeom prst="rect">
            <a:avLst/>
          </a:prstGeom>
        </p:spPr>
        <p:txBody>
          <a:bodyPr spcFirstLastPara="1" wrap="square" lIns="91425" tIns="91425" rIns="91425" bIns="91425" anchor="t" anchorCtr="0">
            <a:noAutofit/>
          </a:bodyPr>
          <a:lstStyle/>
          <a:p>
            <a:pPr indent="-355600">
              <a:buClr>
                <a:srgbClr val="333333"/>
              </a:buClr>
              <a:buSzPts val="2000"/>
            </a:pPr>
            <a:r>
              <a:rPr lang="en-US" sz="1700" dirty="0">
                <a:solidFill>
                  <a:srgbClr val="333333"/>
                </a:solidFill>
                <a:latin typeface="Geo Sans Light NWEA" panose="02000603020000020003" pitchFamily="2" charset="0"/>
              </a:rPr>
              <a:t>William Blake was born in London and left school when he was 10 to be educated from home. </a:t>
            </a:r>
          </a:p>
          <a:p>
            <a:pPr indent="-355600">
              <a:buClr>
                <a:srgbClr val="333333"/>
              </a:buClr>
              <a:buSzPts val="2000"/>
            </a:pPr>
            <a:r>
              <a:rPr lang="en-US" sz="1700" dirty="0">
                <a:solidFill>
                  <a:srgbClr val="333333"/>
                </a:solidFill>
                <a:latin typeface="Geo Sans Light NWEA" panose="02000603020000020003" pitchFamily="2" charset="0"/>
              </a:rPr>
              <a:t>He was not very famous during his life and only became well-known after his death.</a:t>
            </a:r>
          </a:p>
          <a:p>
            <a:pPr indent="-355600">
              <a:buClr>
                <a:srgbClr val="333333"/>
              </a:buClr>
              <a:buSzPts val="2000"/>
            </a:pPr>
            <a:r>
              <a:rPr lang="en-US" sz="1700" dirty="0">
                <a:solidFill>
                  <a:srgbClr val="333333"/>
                </a:solidFill>
                <a:latin typeface="Geo Sans Light NWEA" panose="02000603020000020003" pitchFamily="2" charset="0"/>
              </a:rPr>
              <a:t>His most famous poem was ‘And did those feet in ancient time’, which was turned into a hymn 100 years later to music, known as Jerusalem.</a:t>
            </a:r>
          </a:p>
          <a:p>
            <a:pPr indent="-355600">
              <a:buClr>
                <a:srgbClr val="333333"/>
              </a:buClr>
              <a:buSzPts val="2000"/>
            </a:pPr>
            <a:r>
              <a:rPr lang="en-US" sz="1700" dirty="0">
                <a:solidFill>
                  <a:srgbClr val="333333"/>
                </a:solidFill>
                <a:latin typeface="Geo Sans Light NWEA" panose="02000603020000020003" pitchFamily="2" charset="0"/>
              </a:rPr>
              <a:t>He made his living from etchings and illuminated paintings.  </a:t>
            </a:r>
          </a:p>
          <a:p>
            <a:pPr indent="-355600">
              <a:buClr>
                <a:srgbClr val="333333"/>
              </a:buClr>
              <a:buSzPts val="2000"/>
            </a:pPr>
            <a:r>
              <a:rPr lang="en-US" sz="1700" dirty="0">
                <a:solidFill>
                  <a:srgbClr val="333333"/>
                </a:solidFill>
                <a:latin typeface="Geo Sans Light NWEA" panose="02000603020000020003" pitchFamily="2" charset="0"/>
              </a:rPr>
              <a:t>He claimed he had visions from god and angels.</a:t>
            </a:r>
          </a:p>
          <a:p>
            <a:pPr indent="-355600">
              <a:buClr>
                <a:srgbClr val="333333"/>
              </a:buClr>
              <a:buSzPts val="2000"/>
            </a:pPr>
            <a:endParaRPr lang="en-US" sz="1700" dirty="0">
              <a:solidFill>
                <a:srgbClr val="333333"/>
              </a:solidFill>
              <a:latin typeface="Geo Sans Light NWEA" panose="02000603020000020003" pitchFamily="2" charset="0"/>
            </a:endParaRPr>
          </a:p>
          <a:p>
            <a:pPr indent="-355600">
              <a:buClr>
                <a:srgbClr val="333333"/>
              </a:buClr>
              <a:buSzPts val="2000"/>
            </a:pPr>
            <a:endParaRPr lang="en-US" sz="1700" dirty="0">
              <a:solidFill>
                <a:srgbClr val="333333"/>
              </a:solidFill>
              <a:latin typeface="Geo Sans Light NWEA" panose="02000603020000020003" pitchFamily="2" charset="0"/>
            </a:endParaRPr>
          </a:p>
        </p:txBody>
      </p:sp>
      <p:sp>
        <p:nvSpPr>
          <p:cNvPr id="10" name="Rectangle: Rounded Corners 9">
            <a:extLst>
              <a:ext uri="{FF2B5EF4-FFF2-40B4-BE49-F238E27FC236}">
                <a16:creationId xmlns:a16="http://schemas.microsoft.com/office/drawing/2014/main" id="{31593981-17C7-43B9-9955-9919AFC2B2EB}"/>
              </a:ext>
            </a:extLst>
          </p:cNvPr>
          <p:cNvSpPr/>
          <p:nvPr/>
        </p:nvSpPr>
        <p:spPr>
          <a:xfrm>
            <a:off x="2333846" y="402578"/>
            <a:ext cx="4476307" cy="49973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Introduce the author</a:t>
            </a:r>
          </a:p>
        </p:txBody>
      </p:sp>
      <p:pic>
        <p:nvPicPr>
          <p:cNvPr id="2" name="Picture 2">
            <a:extLst>
              <a:ext uri="{FF2B5EF4-FFF2-40B4-BE49-F238E27FC236}">
                <a16:creationId xmlns:a16="http://schemas.microsoft.com/office/drawing/2014/main" id="{E59E02F9-7197-4D2C-AF05-CA3E68FDB2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810" b="7827"/>
          <a:stretch/>
        </p:blipFill>
        <p:spPr bwMode="auto">
          <a:xfrm>
            <a:off x="6239061" y="1211873"/>
            <a:ext cx="2050044" cy="2169173"/>
          </a:xfrm>
          <a:prstGeom prst="rect">
            <a:avLst/>
          </a:prstGeom>
          <a:noFill/>
          <a:ln w="28575">
            <a:solidFill>
              <a:schemeClr val="tx1">
                <a:lumMod val="95000"/>
                <a:lumOff val="5000"/>
              </a:schemeClr>
            </a:solid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EE942217-2443-4795-BA71-11623237B5A7}"/>
              </a:ext>
            </a:extLst>
          </p:cNvPr>
          <p:cNvPicPr>
            <a:picLocks noChangeAspect="1"/>
          </p:cNvPicPr>
          <p:nvPr/>
        </p:nvPicPr>
        <p:blipFill>
          <a:blip r:embed="rId4">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215766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4A53C74B-7DCC-4CDC-9455-14B204C31F30}"/>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Rounded Corners 3">
            <a:extLst>
              <a:ext uri="{FF2B5EF4-FFF2-40B4-BE49-F238E27FC236}">
                <a16:creationId xmlns:a16="http://schemas.microsoft.com/office/drawing/2014/main" id="{4B34B2F7-CBCA-43E1-9D77-48A039395B9B}"/>
              </a:ext>
            </a:extLst>
          </p:cNvPr>
          <p:cNvSpPr/>
          <p:nvPr/>
        </p:nvSpPr>
        <p:spPr>
          <a:xfrm>
            <a:off x="2259414" y="441250"/>
            <a:ext cx="4476307" cy="49973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Pre-read</a:t>
            </a:r>
          </a:p>
        </p:txBody>
      </p:sp>
      <p:sp>
        <p:nvSpPr>
          <p:cNvPr id="5" name="Google Shape;61;p14">
            <a:extLst>
              <a:ext uri="{FF2B5EF4-FFF2-40B4-BE49-F238E27FC236}">
                <a16:creationId xmlns:a16="http://schemas.microsoft.com/office/drawing/2014/main" id="{55D2608A-5AFB-4AE2-9DA8-AB78A7594DD9}"/>
              </a:ext>
            </a:extLst>
          </p:cNvPr>
          <p:cNvSpPr txBox="1">
            <a:spLocks/>
          </p:cNvSpPr>
          <p:nvPr/>
        </p:nvSpPr>
        <p:spPr>
          <a:xfrm>
            <a:off x="517793" y="1213134"/>
            <a:ext cx="8394853" cy="200659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indent="-355600">
              <a:buClr>
                <a:srgbClr val="333333"/>
              </a:buClr>
              <a:buSzPts val="2000"/>
              <a:buFont typeface="Arial" panose="020B0604020202020204" pitchFamily="34" charset="0"/>
              <a:buChar char="•"/>
            </a:pPr>
            <a:r>
              <a:rPr lang="en-US" sz="2800" dirty="0">
                <a:solidFill>
                  <a:srgbClr val="333333"/>
                </a:solidFill>
                <a:latin typeface="Geo Sans Light NWEA" panose="02000603020000020003" pitchFamily="2" charset="0"/>
              </a:rPr>
              <a:t>Read The Tyger to yourself out loud.</a:t>
            </a:r>
          </a:p>
          <a:p>
            <a:pPr indent="-355600">
              <a:buClr>
                <a:srgbClr val="333333"/>
              </a:buClr>
              <a:buSzPts val="2000"/>
              <a:buFont typeface="Arial" panose="020B0604020202020204" pitchFamily="34" charset="0"/>
              <a:buChar char="•"/>
            </a:pPr>
            <a:r>
              <a:rPr lang="en-US" sz="2800" dirty="0">
                <a:solidFill>
                  <a:srgbClr val="333333"/>
                </a:solidFill>
                <a:latin typeface="Geo Sans Light NWEA" panose="02000603020000020003" pitchFamily="2" charset="0"/>
              </a:rPr>
              <a:t>The teacher will come around a listen to lots of you.</a:t>
            </a:r>
          </a:p>
          <a:p>
            <a:pPr indent="-355600">
              <a:buClr>
                <a:srgbClr val="333333"/>
              </a:buClr>
              <a:buSzPts val="2000"/>
              <a:buFont typeface="Arial" panose="020B0604020202020204" pitchFamily="34" charset="0"/>
              <a:buChar char="•"/>
            </a:pPr>
            <a:r>
              <a:rPr lang="en-US" sz="2800" dirty="0">
                <a:solidFill>
                  <a:srgbClr val="333333"/>
                </a:solidFill>
                <a:latin typeface="Geo Sans Light NWEA" panose="02000603020000020003" pitchFamily="2" charset="0"/>
              </a:rPr>
              <a:t>The teacher will share some of the common errors. </a:t>
            </a:r>
          </a:p>
        </p:txBody>
      </p:sp>
      <p:pic>
        <p:nvPicPr>
          <p:cNvPr id="7" name="Picture 6">
            <a:extLst>
              <a:ext uri="{FF2B5EF4-FFF2-40B4-BE49-F238E27FC236}">
                <a16:creationId xmlns:a16="http://schemas.microsoft.com/office/drawing/2014/main" id="{9BB5C4EE-53C4-4416-B24D-86DB77476A70}"/>
              </a:ext>
            </a:extLst>
          </p:cNvPr>
          <p:cNvPicPr>
            <a:picLocks noChangeAspect="1"/>
          </p:cNvPicPr>
          <p:nvPr/>
        </p:nvPicPr>
        <p:blipFill>
          <a:blip r:embed="rId2">
            <a:alphaModFix/>
          </a:blip>
          <a:stretch>
            <a:fillRect/>
          </a:stretch>
        </p:blipFill>
        <p:spPr>
          <a:xfrm>
            <a:off x="8293971" y="4432312"/>
            <a:ext cx="517792" cy="517792"/>
          </a:xfrm>
          <a:prstGeom prst="rect">
            <a:avLst/>
          </a:prstGeom>
        </p:spPr>
      </p:pic>
    </p:spTree>
    <p:extLst>
      <p:ext uri="{BB962C8B-B14F-4D97-AF65-F5344CB8AC3E}">
        <p14:creationId xmlns:p14="http://schemas.microsoft.com/office/powerpoint/2010/main" val="1208211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9DDCF098-0A42-415D-8203-E5035BA1076D}"/>
              </a:ext>
            </a:extLst>
          </p:cNvPr>
          <p:cNvSpPr/>
          <p:nvPr/>
        </p:nvSpPr>
        <p:spPr>
          <a:xfrm>
            <a:off x="332236" y="202786"/>
            <a:ext cx="8479527" cy="4638907"/>
          </a:xfrm>
          <a:prstGeom prst="roundRect">
            <a:avLst/>
          </a:prstGeom>
          <a:solidFill>
            <a:srgbClr val="FFF2CC">
              <a:alpha val="97000"/>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Google Shape;67;p15"/>
          <p:cNvSpPr txBox="1">
            <a:spLocks noGrp="1"/>
          </p:cNvSpPr>
          <p:nvPr>
            <p:ph type="body" idx="1"/>
          </p:nvPr>
        </p:nvSpPr>
        <p:spPr>
          <a:xfrm>
            <a:off x="332236" y="1557712"/>
            <a:ext cx="8737336" cy="3376016"/>
          </a:xfrm>
          <a:prstGeom prst="rect">
            <a:avLst/>
          </a:prstGeom>
        </p:spPr>
        <p:txBody>
          <a:bodyPr spcFirstLastPara="1" wrap="square" lIns="91425" tIns="91425" rIns="91425" bIns="91425" anchor="t" anchorCtr="0">
            <a:noAutofit/>
          </a:bodyPr>
          <a:lstStyle/>
          <a:p>
            <a:pPr marL="742950" indent="-285750"/>
            <a:r>
              <a:rPr lang="en-GB" sz="2400" b="1" dirty="0">
                <a:solidFill>
                  <a:srgbClr val="333333"/>
                </a:solidFill>
                <a:latin typeface="Geo Sans Light NWEA" panose="02000603020000020003" pitchFamily="2" charset="0"/>
              </a:rPr>
              <a:t>immortal </a:t>
            </a:r>
            <a:r>
              <a:rPr lang="en-GB" sz="2400" i="1" dirty="0">
                <a:solidFill>
                  <a:srgbClr val="333333"/>
                </a:solidFill>
                <a:latin typeface="Geo Sans Light NWEA" panose="02000603020000020003" pitchFamily="2" charset="0"/>
              </a:rPr>
              <a:t>(</a:t>
            </a:r>
            <a:r>
              <a:rPr lang="en-GB" sz="2400" i="1" dirty="0" err="1">
                <a:solidFill>
                  <a:srgbClr val="333333"/>
                </a:solidFill>
                <a:latin typeface="Geo Sans Light NWEA" panose="02000603020000020003" pitchFamily="2" charset="0"/>
              </a:rPr>
              <a:t>i</a:t>
            </a:r>
            <a:r>
              <a:rPr lang="en-GB" sz="2400" i="1" dirty="0">
                <a:solidFill>
                  <a:srgbClr val="333333"/>
                </a:solidFill>
                <a:latin typeface="Geo Sans Light NWEA" panose="02000603020000020003" pitchFamily="2" charset="0"/>
              </a:rPr>
              <a:t>-mm-or-t-a-l) – live forever</a:t>
            </a:r>
            <a:endParaRPr lang="en-GB" sz="2400" b="1" i="1" dirty="0">
              <a:solidFill>
                <a:srgbClr val="333333"/>
              </a:solidFill>
              <a:latin typeface="Geo Sans Light NWEA" panose="02000603020000020003" pitchFamily="2" charset="0"/>
            </a:endParaRPr>
          </a:p>
          <a:p>
            <a:pPr marL="742950" indent="-285750"/>
            <a:r>
              <a:rPr lang="en-GB" sz="2400" b="1" i="1" dirty="0">
                <a:solidFill>
                  <a:srgbClr val="333333"/>
                </a:solidFill>
                <a:latin typeface="Geo Sans Light NWEA" panose="02000603020000020003" pitchFamily="2" charset="0"/>
              </a:rPr>
              <a:t>symmetry </a:t>
            </a:r>
            <a:r>
              <a:rPr lang="en-GB" sz="2400" i="1" dirty="0">
                <a:solidFill>
                  <a:srgbClr val="333333"/>
                </a:solidFill>
                <a:latin typeface="Geo Sans Light NWEA" panose="02000603020000020003" pitchFamily="2" charset="0"/>
              </a:rPr>
              <a:t>(s-y-mm-e-try) – the same both sides</a:t>
            </a:r>
            <a:endParaRPr lang="en-GB" sz="2400" b="1" i="1" dirty="0">
              <a:solidFill>
                <a:srgbClr val="333333"/>
              </a:solidFill>
              <a:latin typeface="Geo Sans Light NWEA" panose="02000603020000020003" pitchFamily="2" charset="0"/>
            </a:endParaRPr>
          </a:p>
          <a:p>
            <a:pPr marL="742950" indent="-285750"/>
            <a:r>
              <a:rPr lang="en-GB" sz="2400" b="1" i="1" dirty="0">
                <a:solidFill>
                  <a:srgbClr val="333333"/>
                </a:solidFill>
                <a:latin typeface="Geo Sans Light NWEA" panose="02000603020000020003" pitchFamily="2" charset="0"/>
              </a:rPr>
              <a:t>aspire </a:t>
            </a:r>
            <a:r>
              <a:rPr lang="en-GB" sz="2400" i="1" dirty="0">
                <a:solidFill>
                  <a:srgbClr val="333333"/>
                </a:solidFill>
                <a:latin typeface="Geo Sans Light NWEA" panose="02000603020000020003" pitchFamily="2" charset="0"/>
              </a:rPr>
              <a:t>(a-s-p-ire) – hopes to achieve something</a:t>
            </a:r>
          </a:p>
          <a:p>
            <a:pPr marL="742950" indent="-285750"/>
            <a:r>
              <a:rPr lang="en-GB" sz="2400" b="1" i="1" dirty="0">
                <a:solidFill>
                  <a:srgbClr val="333333"/>
                </a:solidFill>
                <a:latin typeface="Geo Sans Light NWEA" panose="02000603020000020003" pitchFamily="2" charset="0"/>
              </a:rPr>
              <a:t>seize </a:t>
            </a:r>
            <a:r>
              <a:rPr lang="en-GB" sz="2400" i="1" dirty="0">
                <a:solidFill>
                  <a:srgbClr val="333333"/>
                </a:solidFill>
                <a:latin typeface="Geo Sans Light NWEA" panose="02000603020000020003" pitchFamily="2" charset="0"/>
              </a:rPr>
              <a:t>(s-</a:t>
            </a:r>
            <a:r>
              <a:rPr lang="en-GB" sz="2400" i="1" dirty="0" err="1">
                <a:solidFill>
                  <a:srgbClr val="333333"/>
                </a:solidFill>
                <a:latin typeface="Geo Sans Light NWEA" panose="02000603020000020003" pitchFamily="2" charset="0"/>
              </a:rPr>
              <a:t>ei</a:t>
            </a:r>
            <a:r>
              <a:rPr lang="en-GB" sz="2400" i="1" dirty="0">
                <a:solidFill>
                  <a:srgbClr val="333333"/>
                </a:solidFill>
                <a:latin typeface="Geo Sans Light NWEA" panose="02000603020000020003" pitchFamily="2" charset="0"/>
              </a:rPr>
              <a:t>-</a:t>
            </a:r>
            <a:r>
              <a:rPr lang="en-GB" sz="2400" i="1" dirty="0" err="1">
                <a:solidFill>
                  <a:srgbClr val="333333"/>
                </a:solidFill>
                <a:latin typeface="Geo Sans Light NWEA" panose="02000603020000020003" pitchFamily="2" charset="0"/>
              </a:rPr>
              <a:t>ze</a:t>
            </a:r>
            <a:r>
              <a:rPr lang="en-GB" sz="2400" i="1" dirty="0">
                <a:solidFill>
                  <a:srgbClr val="333333"/>
                </a:solidFill>
                <a:latin typeface="Geo Sans Light NWEA" panose="02000603020000020003" pitchFamily="2" charset="0"/>
              </a:rPr>
              <a:t>) - take hold of</a:t>
            </a:r>
          </a:p>
          <a:p>
            <a:pPr marL="742950" indent="-285750"/>
            <a:r>
              <a:rPr lang="en-GB" sz="2400" b="1" i="1" dirty="0">
                <a:solidFill>
                  <a:srgbClr val="333333"/>
                </a:solidFill>
                <a:latin typeface="Geo Sans Light NWEA" panose="02000603020000020003" pitchFamily="2" charset="0"/>
              </a:rPr>
              <a:t>sinews </a:t>
            </a:r>
            <a:r>
              <a:rPr lang="en-GB" sz="2400" i="1" dirty="0">
                <a:solidFill>
                  <a:srgbClr val="333333"/>
                </a:solidFill>
                <a:latin typeface="Geo Sans Light NWEA" panose="02000603020000020003" pitchFamily="2" charset="0"/>
              </a:rPr>
              <a:t>(s-</a:t>
            </a:r>
            <a:r>
              <a:rPr lang="en-GB" sz="2400" i="1" dirty="0" err="1">
                <a:solidFill>
                  <a:srgbClr val="333333"/>
                </a:solidFill>
                <a:latin typeface="Geo Sans Light NWEA" panose="02000603020000020003" pitchFamily="2" charset="0"/>
              </a:rPr>
              <a:t>i</a:t>
            </a:r>
            <a:r>
              <a:rPr lang="en-GB" sz="2400" i="1" dirty="0">
                <a:solidFill>
                  <a:srgbClr val="333333"/>
                </a:solidFill>
                <a:latin typeface="Geo Sans Light NWEA" panose="02000603020000020003" pitchFamily="2" charset="0"/>
              </a:rPr>
              <a:t>-n-</a:t>
            </a:r>
            <a:r>
              <a:rPr lang="en-GB" sz="2400" i="1" dirty="0" err="1">
                <a:solidFill>
                  <a:srgbClr val="333333"/>
                </a:solidFill>
                <a:latin typeface="Geo Sans Light NWEA" panose="02000603020000020003" pitchFamily="2" charset="0"/>
              </a:rPr>
              <a:t>ew</a:t>
            </a:r>
            <a:r>
              <a:rPr lang="en-GB" sz="2400" i="1" dirty="0">
                <a:solidFill>
                  <a:srgbClr val="333333"/>
                </a:solidFill>
                <a:latin typeface="Geo Sans Light NWEA" panose="02000603020000020003" pitchFamily="2" charset="0"/>
              </a:rPr>
              <a:t>-s) – flesh that attaches muscle to bone</a:t>
            </a:r>
          </a:p>
          <a:p>
            <a:pPr marL="742950" indent="-285750"/>
            <a:r>
              <a:rPr lang="en-GB" sz="2400" b="1" i="1" dirty="0">
                <a:solidFill>
                  <a:srgbClr val="333333"/>
                </a:solidFill>
                <a:latin typeface="Geo Sans Light NWEA" panose="02000603020000020003" pitchFamily="2" charset="0"/>
              </a:rPr>
              <a:t>furnace </a:t>
            </a:r>
            <a:r>
              <a:rPr lang="en-GB" sz="2400" i="1" dirty="0">
                <a:solidFill>
                  <a:srgbClr val="333333"/>
                </a:solidFill>
                <a:latin typeface="Geo Sans Light NWEA" panose="02000603020000020003" pitchFamily="2" charset="0"/>
              </a:rPr>
              <a:t>(f-</a:t>
            </a:r>
            <a:r>
              <a:rPr lang="en-GB" sz="2400" i="1" dirty="0" err="1">
                <a:solidFill>
                  <a:srgbClr val="333333"/>
                </a:solidFill>
                <a:latin typeface="Geo Sans Light NWEA" panose="02000603020000020003" pitchFamily="2" charset="0"/>
              </a:rPr>
              <a:t>ur</a:t>
            </a:r>
            <a:r>
              <a:rPr lang="en-GB" sz="2400" i="1" dirty="0">
                <a:solidFill>
                  <a:srgbClr val="333333"/>
                </a:solidFill>
                <a:latin typeface="Geo Sans Light NWEA" panose="02000603020000020003" pitchFamily="2" charset="0"/>
              </a:rPr>
              <a:t>-n-ace) – hot fire</a:t>
            </a:r>
          </a:p>
          <a:p>
            <a:pPr marL="742950" indent="-285750"/>
            <a:r>
              <a:rPr lang="en-GB" sz="2400" b="1" i="1" dirty="0">
                <a:solidFill>
                  <a:srgbClr val="333333"/>
                </a:solidFill>
                <a:latin typeface="Geo Sans Light NWEA" panose="02000603020000020003" pitchFamily="2" charset="0"/>
              </a:rPr>
              <a:t>anvil </a:t>
            </a:r>
            <a:r>
              <a:rPr lang="en-GB" sz="2400" i="1" dirty="0">
                <a:solidFill>
                  <a:srgbClr val="333333"/>
                </a:solidFill>
                <a:latin typeface="Geo Sans Light NWEA" panose="02000603020000020003" pitchFamily="2" charset="0"/>
              </a:rPr>
              <a:t>(a-n-v-</a:t>
            </a:r>
            <a:r>
              <a:rPr lang="en-GB" sz="2400" i="1" dirty="0" err="1">
                <a:solidFill>
                  <a:srgbClr val="333333"/>
                </a:solidFill>
                <a:latin typeface="Geo Sans Light NWEA" panose="02000603020000020003" pitchFamily="2" charset="0"/>
              </a:rPr>
              <a:t>i</a:t>
            </a:r>
            <a:r>
              <a:rPr lang="en-GB" sz="2400" i="1" dirty="0">
                <a:solidFill>
                  <a:srgbClr val="333333"/>
                </a:solidFill>
                <a:latin typeface="Geo Sans Light NWEA" panose="02000603020000020003" pitchFamily="2" charset="0"/>
              </a:rPr>
              <a:t>-l) – heavy iron block used to help shape metal</a:t>
            </a:r>
          </a:p>
          <a:p>
            <a:pPr marL="742950" indent="-285750"/>
            <a:endParaRPr lang="en-GB" sz="2000" b="1" i="1" dirty="0">
              <a:solidFill>
                <a:srgbClr val="333333"/>
              </a:solidFill>
              <a:latin typeface="Geo Sans Light NWEA" panose="02000603020000020003" pitchFamily="2" charset="0"/>
            </a:endParaRPr>
          </a:p>
          <a:p>
            <a:pPr marL="742950" indent="-285750"/>
            <a:endParaRPr lang="en-GB" sz="2000" i="1" dirty="0">
              <a:solidFill>
                <a:srgbClr val="333333"/>
              </a:solidFill>
              <a:latin typeface="Geo Sans Light NWEA" panose="02000603020000020003" pitchFamily="2" charset="0"/>
            </a:endParaRPr>
          </a:p>
          <a:p>
            <a:pPr marL="742950" indent="-285750"/>
            <a:endParaRPr lang="en-GB" sz="2000" i="1" dirty="0">
              <a:solidFill>
                <a:srgbClr val="333333"/>
              </a:solidFill>
              <a:latin typeface="Geo Sans Light NWEA" panose="02000603020000020003" pitchFamily="2" charset="0"/>
            </a:endParaRPr>
          </a:p>
          <a:p>
            <a:pPr marL="742950" indent="-285750"/>
            <a:endParaRPr lang="en-GB" sz="2000" dirty="0">
              <a:solidFill>
                <a:srgbClr val="333333"/>
              </a:solidFill>
              <a:latin typeface="Geo Sans Light NWEA" panose="02000603020000020003" pitchFamily="2" charset="0"/>
            </a:endParaRPr>
          </a:p>
          <a:p>
            <a:pPr marL="742950" indent="-285750"/>
            <a:endParaRPr lang="en-GB" sz="2000" dirty="0">
              <a:solidFill>
                <a:srgbClr val="333333"/>
              </a:solidFill>
              <a:latin typeface="Geo Sans Light NWEA" panose="02000603020000020003" pitchFamily="2" charset="0"/>
            </a:endParaRPr>
          </a:p>
          <a:p>
            <a:pPr marL="742950" indent="-285750"/>
            <a:endParaRPr lang="en-GB" sz="2000" dirty="0">
              <a:solidFill>
                <a:srgbClr val="333333"/>
              </a:solidFill>
              <a:latin typeface="Geo Sans Light NWEA" panose="02000603020000020003" pitchFamily="2" charset="0"/>
            </a:endParaRPr>
          </a:p>
          <a:p>
            <a:pPr marL="742950" indent="-285750"/>
            <a:endParaRPr lang="en-GB" sz="2000" dirty="0">
              <a:solidFill>
                <a:srgbClr val="333333"/>
              </a:solidFill>
              <a:latin typeface="Geo Sans Light NWEA" panose="02000603020000020003" pitchFamily="2" charset="0"/>
            </a:endParaRPr>
          </a:p>
          <a:p>
            <a:pPr marL="742950" indent="-285750"/>
            <a:endParaRPr sz="2000" dirty="0">
              <a:solidFill>
                <a:srgbClr val="333333"/>
              </a:solidFill>
              <a:latin typeface="Geo Sans Light NWEA" panose="02000603020000020003" pitchFamily="2" charset="0"/>
            </a:endParaRPr>
          </a:p>
        </p:txBody>
      </p:sp>
      <p:sp>
        <p:nvSpPr>
          <p:cNvPr id="14" name="Rectangle: Rounded Corners 13">
            <a:extLst>
              <a:ext uri="{FF2B5EF4-FFF2-40B4-BE49-F238E27FC236}">
                <a16:creationId xmlns:a16="http://schemas.microsoft.com/office/drawing/2014/main" id="{35E66EDA-2EB0-46D0-8E42-74365A845039}"/>
              </a:ext>
            </a:extLst>
          </p:cNvPr>
          <p:cNvSpPr/>
          <p:nvPr/>
        </p:nvSpPr>
        <p:spPr>
          <a:xfrm>
            <a:off x="2503197" y="455301"/>
            <a:ext cx="4476307" cy="49973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Geo Sans Light NWEA" panose="02000603020000020003" pitchFamily="2" charset="0"/>
              </a:rPr>
              <a:t>Pre-vocabulary</a:t>
            </a:r>
          </a:p>
        </p:txBody>
      </p:sp>
      <p:sp>
        <p:nvSpPr>
          <p:cNvPr id="6" name="Google Shape;61;p14">
            <a:extLst>
              <a:ext uri="{FF2B5EF4-FFF2-40B4-BE49-F238E27FC236}">
                <a16:creationId xmlns:a16="http://schemas.microsoft.com/office/drawing/2014/main" id="{EF2204E3-8CCF-475D-82B2-3E8CFBC03B04}"/>
              </a:ext>
            </a:extLst>
          </p:cNvPr>
          <p:cNvSpPr txBox="1">
            <a:spLocks/>
          </p:cNvSpPr>
          <p:nvPr/>
        </p:nvSpPr>
        <p:spPr>
          <a:xfrm>
            <a:off x="1562987" y="1005858"/>
            <a:ext cx="6677246" cy="73652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333333"/>
              </a:buClr>
              <a:buSzPts val="2000"/>
            </a:pPr>
            <a:r>
              <a:rPr lang="en-US" dirty="0">
                <a:solidFill>
                  <a:srgbClr val="333333"/>
                </a:solidFill>
                <a:latin typeface="Geo Sans Light NWEA" panose="02000603020000020003" pitchFamily="2" charset="0"/>
              </a:rPr>
              <a:t>These are tricky words. Let’s make sure you can pronounce them all properly.</a:t>
            </a:r>
          </a:p>
          <a:p>
            <a:pPr algn="ctr">
              <a:buClr>
                <a:srgbClr val="333333"/>
              </a:buClr>
              <a:buSzPts val="2000"/>
            </a:pPr>
            <a:r>
              <a:rPr lang="en-US" dirty="0">
                <a:solidFill>
                  <a:srgbClr val="333333"/>
                </a:solidFill>
                <a:latin typeface="Geo Sans Light NWEA" panose="02000603020000020003" pitchFamily="2" charset="0"/>
              </a:rPr>
              <a:t>Identify them in the text and highlight them so you are ready when you see them.. </a:t>
            </a:r>
          </a:p>
        </p:txBody>
      </p:sp>
      <p:pic>
        <p:nvPicPr>
          <p:cNvPr id="8" name="Picture 2" descr="Owl, Book, Animal, Literature, Studying">
            <a:extLst>
              <a:ext uri="{FF2B5EF4-FFF2-40B4-BE49-F238E27FC236}">
                <a16:creationId xmlns:a16="http://schemas.microsoft.com/office/drawing/2014/main" id="{8F4ADFF4-746C-4F91-8061-8C881A0195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402" y="406752"/>
            <a:ext cx="1201420" cy="11329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A9AB3858-713E-4358-92B8-1492752C20C4}"/>
              </a:ext>
            </a:extLst>
          </p:cNvPr>
          <p:cNvPicPr>
            <a:picLocks noChangeAspect="1"/>
          </p:cNvPicPr>
          <p:nvPr/>
        </p:nvPicPr>
        <p:blipFill>
          <a:blip r:embed="rId4">
            <a:alphaModFix/>
          </a:blip>
          <a:stretch>
            <a:fillRect/>
          </a:stretch>
        </p:blipFill>
        <p:spPr>
          <a:xfrm>
            <a:off x="8293971" y="4432312"/>
            <a:ext cx="517792" cy="517792"/>
          </a:xfrm>
          <a:prstGeom prst="rect">
            <a:avLst/>
          </a:prstGeom>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TotalTime>
  <Words>667</Words>
  <Application>Microsoft Office PowerPoint</Application>
  <PresentationFormat>On-screen Show (16:9)</PresentationFormat>
  <Paragraphs>103</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Symbol</vt:lpstr>
      <vt:lpstr>Rough Draft</vt:lpstr>
      <vt:lpstr>Geo Sans Light NWEA</vt:lpstr>
      <vt:lpstr>Simple Light</vt:lpstr>
      <vt:lpstr>PowerPoint Presentation</vt:lpstr>
      <vt:lpstr>PowerPoint Presentation</vt:lpstr>
      <vt:lpstr>PowerPoint Presentation</vt:lpstr>
      <vt:lpstr>PowerPoint Presentation</vt:lpstr>
      <vt:lpstr>PowerPoint Presentation</vt:lpstr>
      <vt:lpstr>Agenda</vt:lpstr>
      <vt:lpstr>PowerPoint Presentation</vt:lpstr>
      <vt:lpstr>PowerPoint Presentation</vt:lpstr>
      <vt:lpstr>PowerPoint Presentation</vt:lpstr>
      <vt:lpstr>  1.) What animal is the poem about? 2.) Where was the animal? 3.) What part of the animal does the poet think was made in far off skies? 4.) What threw down their spears? 5.) What other animal does the poet wonder about?  </vt:lpstr>
      <vt:lpstr>Frightening Vs Beautiful      Does the author make you feel like the tiger is frightening or beautiful?    </vt:lpstr>
      <vt:lpstr>Smooth Reading </vt:lpstr>
      <vt:lpstr>Off-by-Heart</vt:lpstr>
      <vt:lpstr>D.I.S.C.O. - Develop</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Phoenix</dc:title>
  <cp:lastModifiedBy>Matthew Dix</cp:lastModifiedBy>
  <cp:revision>48</cp:revision>
  <dcterms:modified xsi:type="dcterms:W3CDTF">2022-01-07T11:15:25Z</dcterms:modified>
</cp:coreProperties>
</file>