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96" r:id="rId2"/>
    <p:sldId id="297" r:id="rId3"/>
    <p:sldId id="273" r:id="rId4"/>
    <p:sldId id="274" r:id="rId5"/>
    <p:sldId id="275" r:id="rId6"/>
    <p:sldId id="264" r:id="rId7"/>
    <p:sldId id="265" r:id="rId8"/>
    <p:sldId id="288" r:id="rId9"/>
    <p:sldId id="258" r:id="rId10"/>
    <p:sldId id="259" r:id="rId11"/>
    <p:sldId id="267" r:id="rId12"/>
    <p:sldId id="260" r:id="rId13"/>
    <p:sldId id="289" r:id="rId14"/>
    <p:sldId id="276" r:id="rId15"/>
    <p:sldId id="290" r:id="rId16"/>
    <p:sldId id="291" r:id="rId17"/>
    <p:sldId id="292" r:id="rId18"/>
    <p:sldId id="295" r:id="rId19"/>
    <p:sldId id="278" r:id="rId20"/>
    <p:sldId id="271" r:id="rId21"/>
    <p:sldId id="287" r:id="rId22"/>
    <p:sldId id="272" r:id="rId23"/>
    <p:sldId id="298" r:id="rId24"/>
  </p:sldIdLst>
  <p:sldSz cx="9144000" cy="5143500" type="screen16x9"/>
  <p:notesSz cx="6858000" cy="9144000"/>
  <p:embeddedFontLst>
    <p:embeddedFont>
      <p:font typeface="Geo Sans Light NWEA" panose="02000603020000020003" pitchFamily="2" charset="0"/>
      <p:regular r:id="rId26"/>
    </p:embeddedFont>
    <p:embeddedFont>
      <p:font typeface="Rough Draft" panose="00000400000000000000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249" autoAdjust="0"/>
  </p:normalViewPr>
  <p:slideViewPr>
    <p:cSldViewPr snapToGrid="0">
      <p:cViewPr varScale="1">
        <p:scale>
          <a:sx n="87" d="100"/>
          <a:sy n="87" d="100"/>
        </p:scale>
        <p:origin x="91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62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764ba518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764ba518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065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693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629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857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85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501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82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265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13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197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75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39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744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934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91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906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764ba51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764ba51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38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764ba51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764ba51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world-us-canada-5692156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FFA5B654-BB9E-4A8C-9A6A-FDEC7C551B2B}"/>
              </a:ext>
            </a:extLst>
          </p:cNvPr>
          <p:cNvSpPr txBox="1">
            <a:spLocks/>
          </p:cNvSpPr>
          <p:nvPr/>
        </p:nvSpPr>
        <p:spPr>
          <a:xfrm>
            <a:off x="332236" y="154236"/>
            <a:ext cx="8479527" cy="225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>
                <a:solidFill>
                  <a:schemeClr val="bg1"/>
                </a:solidFill>
                <a:latin typeface="Rough Draft" panose="00000400000000000000" pitchFamily="2" charset="0"/>
              </a:rPr>
              <a:t>Whole Class Reading – UKS2</a:t>
            </a:r>
          </a:p>
          <a:p>
            <a:endParaRPr lang="en-GB" sz="2800" dirty="0">
              <a:solidFill>
                <a:schemeClr val="bg1"/>
              </a:solidFill>
              <a:latin typeface="Rough Draft" panose="00000400000000000000" pitchFamily="2" charset="0"/>
            </a:endParaRPr>
          </a:p>
          <a:p>
            <a:r>
              <a:rPr lang="en-GB" sz="4300" b="1" dirty="0">
                <a:solidFill>
                  <a:schemeClr val="bg1"/>
                </a:solidFill>
                <a:latin typeface="Geo Sans Light NWEA" panose="02000603020000020003" pitchFamily="2" charset="0"/>
              </a:rPr>
              <a:t>Michael Collins – Newspaper Article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B2BAC0-2CD5-476D-AC37-50F31A4D7A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971" y="4400746"/>
            <a:ext cx="517792" cy="517792"/>
          </a:xfrm>
          <a:prstGeom prst="rect">
            <a:avLst/>
          </a:prstGeom>
        </p:spPr>
      </p:pic>
      <p:sp>
        <p:nvSpPr>
          <p:cNvPr id="15" name="Google Shape;54;p13">
            <a:extLst>
              <a:ext uri="{FF2B5EF4-FFF2-40B4-BE49-F238E27FC236}">
                <a16:creationId xmlns:a16="http://schemas.microsoft.com/office/drawing/2014/main" id="{B874C72A-B4BF-49DE-99EF-232D29AB34B6}"/>
              </a:ext>
            </a:extLst>
          </p:cNvPr>
          <p:cNvSpPr txBox="1">
            <a:spLocks/>
          </p:cNvSpPr>
          <p:nvPr/>
        </p:nvSpPr>
        <p:spPr>
          <a:xfrm>
            <a:off x="6083041" y="4811228"/>
            <a:ext cx="3261099" cy="422174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www.manicstreetteachers.com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2C232B-ADDD-4F9C-BF09-5D3554B324CE}"/>
              </a:ext>
            </a:extLst>
          </p:cNvPr>
          <p:cNvSpPr/>
          <p:nvPr/>
        </p:nvSpPr>
        <p:spPr>
          <a:xfrm>
            <a:off x="332233" y="216663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967860" y="808067"/>
            <a:ext cx="5378399" cy="514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tx1"/>
                </a:solidFill>
                <a:latin typeface="Geo Sans Light NWEA" panose="02000603020000020003" pitchFamily="2" charset="0"/>
              </a:rPr>
              <a:t>Vocabulary Pronunciation</a:t>
            </a:r>
            <a:endParaRPr u="sng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33500" y="2853003"/>
            <a:ext cx="8676583" cy="2069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u="sng" dirty="0">
                <a:solidFill>
                  <a:schemeClr val="tx1"/>
                </a:solidFill>
                <a:latin typeface="Geo Sans Light NWEA" panose="02000603020000020003" pitchFamily="2" charset="0"/>
              </a:rPr>
              <a:t>My Turn, Your Turn</a:t>
            </a:r>
          </a:p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>
                <a:solidFill>
                  <a:schemeClr val="tx1"/>
                </a:solidFill>
                <a:latin typeface="Geo Sans Light NWEA" panose="02000603020000020003" pitchFamily="2" charset="0"/>
              </a:rPr>
              <a:t>Say each one in your </a:t>
            </a:r>
            <a:r>
              <a:rPr lang="en-GB" sz="20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deepest voice</a:t>
            </a:r>
            <a:r>
              <a:rPr lang="en-GB" sz="2000" dirty="0">
                <a:solidFill>
                  <a:schemeClr val="tx1"/>
                </a:solidFill>
                <a:latin typeface="Geo Sans Light NWEA" panose="02000603020000020003" pitchFamily="2" charset="0"/>
              </a:rPr>
              <a:t>.</a:t>
            </a:r>
          </a:p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>
                <a:solidFill>
                  <a:schemeClr val="tx1"/>
                </a:solidFill>
                <a:latin typeface="Geo Sans Light NWEA" panose="02000603020000020003" pitchFamily="2" charset="0"/>
              </a:rPr>
              <a:t>Say each one in your </a:t>
            </a:r>
            <a:r>
              <a:rPr lang="en-GB" sz="20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highest voice</a:t>
            </a:r>
            <a:r>
              <a:rPr lang="en-GB" sz="2000" b="1" i="1" dirty="0">
                <a:solidFill>
                  <a:schemeClr val="tx1"/>
                </a:solidFill>
                <a:latin typeface="Geo Sans Light NWEA" panose="02000603020000020003" pitchFamily="2" charset="0"/>
              </a:rPr>
              <a:t>.</a:t>
            </a:r>
          </a:p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>
                <a:solidFill>
                  <a:schemeClr val="tx1"/>
                </a:solidFill>
                <a:latin typeface="Geo Sans Light NWEA" panose="02000603020000020003" pitchFamily="2" charset="0"/>
              </a:rPr>
              <a:t>Say each one as a </a:t>
            </a:r>
            <a:r>
              <a:rPr lang="en-GB" sz="20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robot, </a:t>
            </a:r>
            <a:r>
              <a:rPr lang="en-GB" sz="2000" dirty="0">
                <a:solidFill>
                  <a:schemeClr val="tx1"/>
                </a:solidFill>
                <a:latin typeface="Geo Sans Light NWEA" panose="02000603020000020003" pitchFamily="2" charset="0"/>
              </a:rPr>
              <a:t>clapping out each syllable.</a:t>
            </a:r>
          </a:p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What common errors might we see linked to the way they are spelled?</a:t>
            </a:r>
            <a:endParaRPr sz="24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81FE230D-F76A-423A-9BDF-09B8D6DF7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96459"/>
              </p:ext>
            </p:extLst>
          </p:nvPr>
        </p:nvGraphicFramePr>
        <p:xfrm>
          <a:off x="2323508" y="1392502"/>
          <a:ext cx="4667102" cy="1460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4683">
                  <a:extLst>
                    <a:ext uri="{9D8B030D-6E8A-4147-A177-3AD203B41FA5}">
                      <a16:colId xmlns:a16="http://schemas.microsoft.com/office/drawing/2014/main" val="2151201635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465115791"/>
                    </a:ext>
                  </a:extLst>
                </a:gridCol>
                <a:gridCol w="1616149">
                  <a:extLst>
                    <a:ext uri="{9D8B030D-6E8A-4147-A177-3AD203B41FA5}">
                      <a16:colId xmlns:a16="http://schemas.microsoft.com/office/drawing/2014/main" val="2260971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valiant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orbit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tribute</a:t>
                      </a:r>
                      <a:endParaRPr kumimoji="0" lang="en-GB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eo Sans Light NWEA" panose="02000603020000020003" pitchFamily="2" charset="0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5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colleagues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deftly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humility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409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mourn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shockwave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95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foe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manoeuvres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sanguine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987036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6FA33195-285F-4D5B-A5DE-741F86C85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4" y="271475"/>
            <a:ext cx="1149995" cy="10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9B993F-A0C0-43F5-888C-0EBDB9C1338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2DB850-ACD4-4FC4-A242-65F7BEA0B0F9}"/>
              </a:ext>
            </a:extLst>
          </p:cNvPr>
          <p:cNvSpPr/>
          <p:nvPr/>
        </p:nvSpPr>
        <p:spPr>
          <a:xfrm>
            <a:off x="2333845" y="333324"/>
            <a:ext cx="4476307" cy="4997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Find the tricky vocabulary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38783C-3264-4D0A-9FE8-E173CA761C49}"/>
              </a:ext>
            </a:extLst>
          </p:cNvPr>
          <p:cNvSpPr/>
          <p:nvPr/>
        </p:nvSpPr>
        <p:spPr>
          <a:xfrm>
            <a:off x="352772" y="25229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286947" y="1074673"/>
            <a:ext cx="4611174" cy="715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Geo Sans Light NWEA" panose="02000603020000020003" pitchFamily="2" charset="0"/>
              </a:rPr>
              <a:t>The General Gist</a:t>
            </a:r>
            <a:endParaRPr dirty="0">
              <a:latin typeface="Geo Sans Light NWEA" panose="02000603020000020003" pitchFamily="2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827762" y="1863865"/>
            <a:ext cx="76221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Geo Sans Light NWEA" panose="02000603020000020003" pitchFamily="2" charset="0"/>
              </a:rPr>
              <a:t>Who died aged 90?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Geo Sans Light NWEA" panose="02000603020000020003" pitchFamily="2" charset="0"/>
              </a:rPr>
              <a:t>What did he die of?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Geo Sans Light NWEA" panose="02000603020000020003" pitchFamily="2" charset="0"/>
              </a:rPr>
              <a:t>Who tweeted about their sorrow regarding his death?</a:t>
            </a:r>
            <a:endParaRPr sz="24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Geo Sans Light NWEA" panose="02000603020000020003" pitchFamily="2" charset="0"/>
              </a:rPr>
              <a:t>What role did he have during the moon landings?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Geo Sans Light NWEA" panose="02000603020000020003" pitchFamily="2" charset="0"/>
              </a:rPr>
              <a:t>What did he do after his career as an astronaut?</a:t>
            </a:r>
            <a:endParaRPr sz="24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F0FB3E-4094-4FBA-8339-3905D12A1380}"/>
              </a:ext>
            </a:extLst>
          </p:cNvPr>
          <p:cNvSpPr/>
          <p:nvPr/>
        </p:nvSpPr>
        <p:spPr>
          <a:xfrm>
            <a:off x="2354381" y="412292"/>
            <a:ext cx="4476307" cy="4997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Read and discuss the article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522FC-DF35-4A89-A7B7-A75647F1CC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pic>
        <p:nvPicPr>
          <p:cNvPr id="7" name="Picture 2" descr="Check, Correct, Mark, Choice, Yes, Ok">
            <a:extLst>
              <a:ext uri="{FF2B5EF4-FFF2-40B4-BE49-F238E27FC236}">
                <a16:creationId xmlns:a16="http://schemas.microsoft.com/office/drawing/2014/main" id="{B2271A57-DBBF-4B38-90D0-E3E361245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9" y="135939"/>
            <a:ext cx="1199110" cy="119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4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6C64BC-9A93-49D5-AC84-7373AB671B19}"/>
              </a:ext>
            </a:extLst>
          </p:cNvPr>
          <p:cNvSpPr/>
          <p:nvPr/>
        </p:nvSpPr>
        <p:spPr>
          <a:xfrm>
            <a:off x="352772" y="25229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C3D07A-5C07-499E-8A30-95BBD7F2AC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580125" y="854397"/>
            <a:ext cx="60167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Geo Sans Light NWEA" panose="02000603020000020003" pitchFamily="2" charset="0"/>
              </a:rPr>
              <a:t>Discussion Question</a:t>
            </a:r>
            <a:endParaRPr u="sng" dirty="0">
              <a:latin typeface="Geo Sans Light NWEA" panose="02000603020000020003" pitchFamily="2" charset="0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594909" y="1422037"/>
            <a:ext cx="7987229" cy="3602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How do you think Michael Collins </a:t>
            </a:r>
          </a:p>
          <a:p>
            <a:pPr marL="0" lvl="0" indent="0" algn="ctr" rtl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felt after the Apollo 11 mission?</a:t>
            </a:r>
          </a:p>
          <a:p>
            <a:pPr marL="0" lvl="0" indent="0" rtl="0">
              <a:lnSpc>
                <a:spcPct val="100000"/>
              </a:lnSpc>
              <a:buNone/>
            </a:pPr>
            <a:endParaRPr lang="en-GB" sz="2400" i="1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buNone/>
            </a:pPr>
            <a:r>
              <a:rPr lang="en-GB" sz="3200" i="1" dirty="0">
                <a:solidFill>
                  <a:schemeClr val="tx1"/>
                </a:solidFill>
                <a:latin typeface="Geo Sans Light NWEA" panose="02000603020000020003" pitchFamily="2" charset="0"/>
              </a:rPr>
              <a:t>In my opinion …</a:t>
            </a:r>
          </a:p>
          <a:p>
            <a:pPr marL="0" lvl="0" indent="0" rtl="0">
              <a:lnSpc>
                <a:spcPct val="100000"/>
              </a:lnSpc>
              <a:buNone/>
            </a:pPr>
            <a:r>
              <a:rPr lang="en-GB" sz="3200" i="1" dirty="0">
                <a:solidFill>
                  <a:schemeClr val="tx1"/>
                </a:solidFill>
                <a:latin typeface="Geo Sans Light NWEA" panose="02000603020000020003" pitchFamily="2" charset="0"/>
              </a:rPr>
              <a:t>Given that …..   then ….</a:t>
            </a:r>
          </a:p>
          <a:p>
            <a:pPr marL="0" lvl="0" indent="0" rtl="0">
              <a:lnSpc>
                <a:spcPct val="100000"/>
              </a:lnSpc>
              <a:buNone/>
            </a:pPr>
            <a:r>
              <a:rPr lang="en-GB" sz="3200" i="1" dirty="0">
                <a:solidFill>
                  <a:schemeClr val="tx1"/>
                </a:solidFill>
                <a:latin typeface="Geo Sans Light NWEA" panose="02000603020000020003" pitchFamily="2" charset="0"/>
              </a:rPr>
              <a:t>I know that ….. therefore…</a:t>
            </a:r>
          </a:p>
          <a:p>
            <a:pPr marL="0" lvl="0" indent="0" algn="ctr" rtl="0">
              <a:lnSpc>
                <a:spcPct val="100000"/>
              </a:lnSpc>
              <a:buNone/>
            </a:pPr>
            <a:endParaRPr lang="en-GB" sz="2400" i="1" dirty="0">
              <a:solidFill>
                <a:schemeClr val="tx1"/>
              </a:solidFill>
            </a:endParaRPr>
          </a:p>
        </p:txBody>
      </p:sp>
      <p:pic>
        <p:nvPicPr>
          <p:cNvPr id="9" name="Picture 2" descr="Megaphone, Phone, Speak, Sound">
            <a:extLst>
              <a:ext uri="{FF2B5EF4-FFF2-40B4-BE49-F238E27FC236}">
                <a16:creationId xmlns:a16="http://schemas.microsoft.com/office/drawing/2014/main" id="{370A1D5A-2C1C-4D30-98DE-B441F27D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5" y="108835"/>
            <a:ext cx="1620988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F36D66-50A8-4F27-8ABF-2CD1E77598FD}"/>
              </a:ext>
            </a:extLst>
          </p:cNvPr>
          <p:cNvSpPr/>
          <p:nvPr/>
        </p:nvSpPr>
        <p:spPr>
          <a:xfrm>
            <a:off x="5191618" y="2571750"/>
            <a:ext cx="1868307" cy="523220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Geo Sans Light NWEA" panose="02000603020000020003" pitchFamily="2" charset="0"/>
              </a:rPr>
              <a:t>Agree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A4C0EC-7E41-41B2-AB2C-A60927AC3AC1}"/>
              </a:ext>
            </a:extLst>
          </p:cNvPr>
          <p:cNvSpPr/>
          <p:nvPr/>
        </p:nvSpPr>
        <p:spPr>
          <a:xfrm>
            <a:off x="5191618" y="3204360"/>
            <a:ext cx="1868307" cy="523220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Geo Sans Light NWEA" panose="02000603020000020003" pitchFamily="2" charset="0"/>
              </a:rPr>
              <a:t>Build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7C8D7F-701B-48DC-8118-46A0B780794F}"/>
              </a:ext>
            </a:extLst>
          </p:cNvPr>
          <p:cNvSpPr/>
          <p:nvPr/>
        </p:nvSpPr>
        <p:spPr>
          <a:xfrm>
            <a:off x="5191618" y="3856482"/>
            <a:ext cx="1868307" cy="523221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Geo Sans Light NWEA" panose="02000603020000020003" pitchFamily="2" charset="0"/>
              </a:rPr>
              <a:t>Challenge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5C4109-4FCA-4FDF-A21D-1607443102DA}"/>
              </a:ext>
            </a:extLst>
          </p:cNvPr>
          <p:cNvSpPr/>
          <p:nvPr/>
        </p:nvSpPr>
        <p:spPr>
          <a:xfrm>
            <a:off x="2354381" y="412292"/>
            <a:ext cx="4476307" cy="4997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Read and discuss the article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9BAF80-3854-4865-B695-6BF8E495255E}"/>
              </a:ext>
            </a:extLst>
          </p:cNvPr>
          <p:cNvSpPr/>
          <p:nvPr/>
        </p:nvSpPr>
        <p:spPr>
          <a:xfrm>
            <a:off x="352772" y="25229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735422" y="1061768"/>
            <a:ext cx="5399661" cy="637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Geo Sans Light NWEA" panose="02000603020000020003" pitchFamily="2" charset="0"/>
              </a:rPr>
              <a:t>Let’s read the text altogether!</a:t>
            </a:r>
            <a:endParaRPr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F0FB3E-4094-4FBA-8339-3905D12A1380}"/>
              </a:ext>
            </a:extLst>
          </p:cNvPr>
          <p:cNvSpPr/>
          <p:nvPr/>
        </p:nvSpPr>
        <p:spPr>
          <a:xfrm>
            <a:off x="2197098" y="464568"/>
            <a:ext cx="4476307" cy="4997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Read and discuss the article</a:t>
            </a:r>
          </a:p>
        </p:txBody>
      </p:sp>
      <p:pic>
        <p:nvPicPr>
          <p:cNvPr id="4098" name="Picture 2" descr="Man, Reading, Book, Glasses, Point, Idea">
            <a:extLst>
              <a:ext uri="{FF2B5EF4-FFF2-40B4-BE49-F238E27FC236}">
                <a16:creationId xmlns:a16="http://schemas.microsoft.com/office/drawing/2014/main" id="{03AB6E13-DFCC-4CF2-8AA9-60C8CE90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2047057"/>
            <a:ext cx="3019425" cy="23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690952-8A44-4462-AD70-52BD4164E92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9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61D9BD-7459-4863-875D-C2D99E5D11DC}"/>
              </a:ext>
            </a:extLst>
          </p:cNvPr>
          <p:cNvSpPr/>
          <p:nvPr/>
        </p:nvSpPr>
        <p:spPr>
          <a:xfrm>
            <a:off x="352772" y="25229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967858" y="959624"/>
            <a:ext cx="5378399" cy="6721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Geo Sans Light NWEA" panose="02000603020000020003" pitchFamily="2" charset="0"/>
              </a:rPr>
              <a:t>Context Clues</a:t>
            </a:r>
            <a:endParaRPr u="sng" dirty="0">
              <a:latin typeface="Geo Sans Light NWEA" panose="02000603020000020003" pitchFamily="2" charset="0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38131" y="1631747"/>
            <a:ext cx="7667740" cy="3291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>
              <a:buNone/>
            </a:pPr>
            <a:r>
              <a:rPr lang="en-US" sz="1700" b="0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Let’s try and work out the meaning of some of these words by using clues in the text. </a:t>
            </a:r>
          </a:p>
          <a:p>
            <a:endParaRPr lang="en-GB" sz="1800" b="0" i="0" u="none" strike="noStrike" baseline="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r>
              <a:rPr lang="en-US" sz="1800" b="0" i="0" u="none" strike="noStrike" baseline="0" dirty="0">
                <a:solidFill>
                  <a:schemeClr val="tx1"/>
                </a:solidFill>
                <a:latin typeface="Geo Sans Light NWEA" panose="02000603020000020003" pitchFamily="2" charset="0"/>
              </a:rPr>
              <a:t>What is the word class? </a:t>
            </a:r>
          </a:p>
          <a:p>
            <a:r>
              <a:rPr lang="en-US" sz="1800" b="0" i="0" u="none" strike="noStrike" baseline="0" dirty="0">
                <a:solidFill>
                  <a:schemeClr val="tx1"/>
                </a:solidFill>
                <a:latin typeface="Geo Sans Light NWEA" panose="02000603020000020003" pitchFamily="2" charset="0"/>
              </a:rPr>
              <a:t>Look for any synonyms used </a:t>
            </a:r>
          </a:p>
          <a:p>
            <a:r>
              <a:rPr lang="en-US" sz="1800" b="0" i="0" u="none" strike="noStrike" baseline="0" dirty="0">
                <a:solidFill>
                  <a:schemeClr val="tx1"/>
                </a:solidFill>
                <a:latin typeface="Geo Sans Light NWEA" panose="02000603020000020003" pitchFamily="2" charset="0"/>
              </a:rPr>
              <a:t>Look for any antonyms used </a:t>
            </a:r>
          </a:p>
          <a:p>
            <a:r>
              <a:rPr lang="en-US" sz="1800" b="0" i="0" u="none" strike="noStrike" baseline="0" dirty="0">
                <a:solidFill>
                  <a:schemeClr val="tx1"/>
                </a:solidFill>
                <a:latin typeface="Geo Sans Light NWEA" panose="02000603020000020003" pitchFamily="2" charset="0"/>
              </a:rPr>
              <a:t>Replace the word with something else </a:t>
            </a:r>
          </a:p>
          <a:p>
            <a:r>
              <a:rPr lang="en-US" sz="1800" b="0" i="0" u="none" strike="noStrike" baseline="0" dirty="0">
                <a:solidFill>
                  <a:schemeClr val="tx1"/>
                </a:solidFill>
                <a:latin typeface="Geo Sans Light NWEA" panose="02000603020000020003" pitchFamily="2" charset="0"/>
              </a:rPr>
              <a:t>Look at the root of the word and any pre-fixes or suffixes </a:t>
            </a:r>
          </a:p>
          <a:p>
            <a:r>
              <a:rPr lang="en-US" sz="1800" b="0" i="0" u="none" strike="noStrike" baseline="0" dirty="0">
                <a:solidFill>
                  <a:schemeClr val="tx1"/>
                </a:solidFill>
                <a:latin typeface="Geo Sans Light NWEA" panose="02000603020000020003" pitchFamily="2" charset="0"/>
              </a:rPr>
              <a:t>Which ones is it not? </a:t>
            </a:r>
          </a:p>
          <a:p>
            <a:pPr marL="114300" indent="0">
              <a:buNone/>
            </a:pPr>
            <a:r>
              <a:rPr lang="en-GB" sz="1800" b="0" i="0" u="none" strike="noStrike" baseline="0" dirty="0">
                <a:solidFill>
                  <a:schemeClr val="tx1"/>
                </a:solidFill>
                <a:latin typeface="Geo Sans Light NWEA" panose="02000603020000020003" pitchFamily="2" charset="0"/>
              </a:rPr>
              <a:t>	</a:t>
            </a:r>
          </a:p>
          <a:p>
            <a:pPr marL="114300" indent="0" algn="l">
              <a:buNone/>
            </a:pPr>
            <a:endParaRPr sz="17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9E3F2C-B8E5-4249-8147-47FFF217D5DA}"/>
              </a:ext>
            </a:extLst>
          </p:cNvPr>
          <p:cNvSpPr/>
          <p:nvPr/>
        </p:nvSpPr>
        <p:spPr>
          <a:xfrm>
            <a:off x="2418905" y="442292"/>
            <a:ext cx="4476307" cy="4997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Understand the tricky vocabulary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B8C0060-45AB-47E1-9C2F-DDC7B352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4" y="271475"/>
            <a:ext cx="1149995" cy="10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D89087-E5B5-4996-B359-B2E805E00E9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3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839F84-EF4A-4FB0-85E3-E9C94E6637EF}"/>
              </a:ext>
            </a:extLst>
          </p:cNvPr>
          <p:cNvSpPr/>
          <p:nvPr/>
        </p:nvSpPr>
        <p:spPr>
          <a:xfrm>
            <a:off x="352772" y="25229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967860" y="870331"/>
            <a:ext cx="5378399" cy="619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Geo Sans Light NWEA" panose="02000603020000020003" pitchFamily="2" charset="0"/>
              </a:rPr>
              <a:t>Context Clues</a:t>
            </a:r>
            <a:endParaRPr u="sng" dirty="0">
              <a:latin typeface="Geo Sans Light NWEA" panose="02000603020000020003" pitchFamily="2" charset="0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27113" y="1355949"/>
            <a:ext cx="7788926" cy="3566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en-US" sz="1550" b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Let’s do a question as a class first. Find the word.  Read the sentence (consider reading the sentence before, during and after). Look at the o</a:t>
            </a:r>
            <a:r>
              <a:rPr lang="en-US" sz="155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ptions and go through the tips below. </a:t>
            </a:r>
            <a:endParaRPr lang="en-US" sz="1550" b="1" dirty="0">
              <a:solidFill>
                <a:schemeClr val="tx1"/>
              </a:solidFill>
              <a:effectLst/>
              <a:latin typeface="Geo Sans Light NWEA" panose="02000603020000020003" pitchFamily="2" charset="0"/>
            </a:endParaRPr>
          </a:p>
          <a:p>
            <a:pPr marL="114300" indent="0" algn="ctr">
              <a:buNone/>
            </a:pPr>
            <a:endParaRPr lang="en-US" sz="4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indent="0" algn="ctr">
              <a:buNone/>
            </a:pPr>
            <a:endParaRPr lang="en-US" sz="4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indent="0">
              <a:buNone/>
            </a:pPr>
            <a:r>
              <a:rPr lang="en-US" sz="1700" b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1a.) What is the meaning of the word </a:t>
            </a:r>
            <a:r>
              <a:rPr lang="en-US" sz="1700" b="1" i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valiant </a:t>
            </a:r>
            <a:r>
              <a:rPr lang="en-US" sz="1700" b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?</a:t>
            </a:r>
          </a:p>
          <a:p>
            <a:pPr marL="114300" indent="0">
              <a:buNone/>
            </a:pPr>
            <a:endParaRPr lang="en-GB" sz="400" dirty="0">
              <a:solidFill>
                <a:schemeClr val="tx1"/>
              </a:solidFill>
              <a:effectLst/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sz="1800" i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ea typeface="Times New Roman" panose="02020603050405020304" pitchFamily="18" charset="0"/>
              </a:rPr>
              <a:t>He died on Wednesday after a  valiant  battle with cancer.</a:t>
            </a:r>
          </a:p>
          <a:p>
            <a:pPr marL="114300" indent="0">
              <a:buNone/>
            </a:pPr>
            <a:endParaRPr lang="en-GB" sz="100" dirty="0">
              <a:solidFill>
                <a:schemeClr val="tx1"/>
              </a:solidFill>
              <a:effectLst/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GB" sz="100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GB" sz="100" dirty="0">
              <a:solidFill>
                <a:schemeClr val="tx1"/>
              </a:solidFill>
              <a:effectLst/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GB" sz="100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ea typeface="Times New Roman" panose="02020603050405020304" pitchFamily="18" charset="0"/>
              </a:rPr>
              <a:t>a.) successful 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b.) intergalactic</a:t>
            </a:r>
          </a:p>
          <a:p>
            <a:pPr marL="114300" indent="0"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ea typeface="Times New Roman" panose="02020603050405020304" pitchFamily="18" charset="0"/>
              </a:rPr>
              <a:t>c.) courageous 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d.) quietly</a:t>
            </a:r>
            <a:endParaRPr lang="en-GB" sz="200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GB" sz="100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GB" sz="100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GB" sz="100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GB" sz="100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GB" sz="100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b="1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1b.) What were the clues that helped?</a:t>
            </a:r>
            <a:endParaRPr sz="17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9E3F2C-B8E5-4249-8147-47FFF217D5DA}"/>
              </a:ext>
            </a:extLst>
          </p:cNvPr>
          <p:cNvSpPr/>
          <p:nvPr/>
        </p:nvSpPr>
        <p:spPr>
          <a:xfrm>
            <a:off x="2418905" y="404461"/>
            <a:ext cx="4476307" cy="4997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Understand the tricky vocabulary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CEE738-EF25-4AD9-9C48-4E5569FE349C}"/>
              </a:ext>
            </a:extLst>
          </p:cNvPr>
          <p:cNvSpPr/>
          <p:nvPr/>
        </p:nvSpPr>
        <p:spPr>
          <a:xfrm>
            <a:off x="3922005" y="2445444"/>
            <a:ext cx="798414" cy="4821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ACA5B03-E547-4B8B-905A-107254842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4" y="271475"/>
            <a:ext cx="1149995" cy="10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58CD4F-2E99-46DF-8305-4736B61151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3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6FB887-07B7-4A08-8A2F-AB4573DC291F}"/>
              </a:ext>
            </a:extLst>
          </p:cNvPr>
          <p:cNvSpPr/>
          <p:nvPr/>
        </p:nvSpPr>
        <p:spPr>
          <a:xfrm>
            <a:off x="352772" y="25229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967857" y="818363"/>
            <a:ext cx="5378399" cy="6721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Geo Sans Light NWEA" panose="02000603020000020003" pitchFamily="2" charset="0"/>
              </a:rPr>
              <a:t>Context Clues</a:t>
            </a:r>
            <a:endParaRPr u="sng" dirty="0">
              <a:latin typeface="Geo Sans Light NWEA" panose="02000603020000020003" pitchFamily="2" charset="0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694063" y="1318093"/>
            <a:ext cx="7821976" cy="3540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en-US" sz="1700" dirty="0">
                <a:solidFill>
                  <a:schemeClr val="tx1"/>
                </a:solidFill>
                <a:latin typeface="Geo Sans Light NWEA" panose="02000603020000020003" pitchFamily="2" charset="0"/>
              </a:rPr>
              <a:t>Discuss and complete this question in pairs.</a:t>
            </a:r>
            <a:endParaRPr lang="en-US" sz="1700" b="0" dirty="0">
              <a:solidFill>
                <a:schemeClr val="tx1"/>
              </a:solidFill>
              <a:effectLst/>
              <a:latin typeface="Geo Sans Light NWEA" panose="02000603020000020003" pitchFamily="2" charset="0"/>
            </a:endParaRPr>
          </a:p>
          <a:p>
            <a:pPr marL="114300" indent="0">
              <a:buNone/>
            </a:pPr>
            <a:r>
              <a:rPr lang="en-US" sz="17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2a</a:t>
            </a:r>
            <a:r>
              <a:rPr lang="en-US" sz="1700" b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.) What is the meaning of the word </a:t>
            </a:r>
            <a:r>
              <a:rPr lang="en-US" sz="1700" b="1" i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orbit </a:t>
            </a:r>
            <a:r>
              <a:rPr lang="en-US" sz="1700" b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?</a:t>
            </a:r>
          </a:p>
          <a:p>
            <a:pPr marL="114300" indent="0" fontAlgn="base">
              <a:lnSpc>
                <a:spcPct val="107000"/>
              </a:lnSpc>
              <a:spcAft>
                <a:spcPts val="800"/>
              </a:spcAft>
              <a:buNone/>
            </a:pPr>
            <a:endParaRPr lang="en-GB" sz="300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Collins stayed in lunar  orbit  as his colleagues Neil Armstrong and Buzz Aldrin walked on the Moon.</a:t>
            </a:r>
            <a:endParaRPr lang="en-GB" sz="1800" dirty="0">
              <a:solidFill>
                <a:schemeClr val="tx1"/>
              </a:solidFill>
              <a:effectLst/>
              <a:latin typeface="Geo Sans Light NWEA" panose="020006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ea typeface="Times New Roman" panose="02020603050405020304" pitchFamily="18" charset="0"/>
              </a:rPr>
              <a:t>a.) something very small in space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b.) a type of spaceship</a:t>
            </a:r>
          </a:p>
          <a:p>
            <a:pPr marL="114300" indent="0"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ea typeface="Times New Roman" panose="02020603050405020304" pitchFamily="18" charset="0"/>
              </a:rPr>
              <a:t>c.) terrible danger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d.) a path an object takes in space</a:t>
            </a:r>
            <a:endParaRPr lang="en-GB" sz="1800" dirty="0">
              <a:solidFill>
                <a:schemeClr val="tx1"/>
              </a:solidFill>
              <a:effectLst/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 algn="l">
              <a:buNone/>
            </a:pPr>
            <a:endParaRPr sz="17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9E3F2C-B8E5-4249-8147-47FFF217D5DA}"/>
              </a:ext>
            </a:extLst>
          </p:cNvPr>
          <p:cNvSpPr/>
          <p:nvPr/>
        </p:nvSpPr>
        <p:spPr>
          <a:xfrm>
            <a:off x="2418904" y="389007"/>
            <a:ext cx="4476307" cy="4997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Understand the tricky vocabulary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68674D-752B-4AF5-AAC3-773DC3FFBA67}"/>
              </a:ext>
            </a:extLst>
          </p:cNvPr>
          <p:cNvSpPr/>
          <p:nvPr/>
        </p:nvSpPr>
        <p:spPr>
          <a:xfrm>
            <a:off x="3024130" y="2134722"/>
            <a:ext cx="567369" cy="36933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7D09F6-A70A-4E00-9132-22D90A57598B}"/>
              </a:ext>
            </a:extLst>
          </p:cNvPr>
          <p:cNvSpPr txBox="1"/>
          <p:nvPr/>
        </p:nvSpPr>
        <p:spPr>
          <a:xfrm>
            <a:off x="694063" y="414047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GB" sz="1800" b="1" dirty="0">
                <a:solidFill>
                  <a:srgbClr val="3F3F42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2b.) What were the clues that helped?</a:t>
            </a:r>
            <a:endParaRPr lang="en-GB" sz="1800" b="1" dirty="0">
              <a:solidFill>
                <a:srgbClr val="3F3F42"/>
              </a:solidFill>
              <a:effectLst/>
              <a:latin typeface="Geo Sans Light NWEA" panose="02000603020000020003" pitchFamily="2" charset="0"/>
              <a:ea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9C8CB49-0A75-4747-9A66-0E4A91CA1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4" y="271475"/>
            <a:ext cx="1149995" cy="10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B43165-982A-40C0-BD4D-C68280DDC9D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9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39265E-195B-4583-BB34-9B7343B8E49D}"/>
              </a:ext>
            </a:extLst>
          </p:cNvPr>
          <p:cNvSpPr/>
          <p:nvPr/>
        </p:nvSpPr>
        <p:spPr>
          <a:xfrm>
            <a:off x="352772" y="25229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2042287" y="907972"/>
            <a:ext cx="5378399" cy="6721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Geo Sans Light NWEA" panose="02000603020000020003" pitchFamily="2" charset="0"/>
              </a:rPr>
              <a:t>Context Clues</a:t>
            </a:r>
            <a:endParaRPr u="sng" dirty="0">
              <a:latin typeface="Geo Sans Light NWEA" panose="02000603020000020003" pitchFamily="2" charset="0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52772" y="1375128"/>
            <a:ext cx="8557311" cy="3622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en-US" sz="1700" dirty="0">
                <a:solidFill>
                  <a:schemeClr val="tx1"/>
                </a:solidFill>
                <a:latin typeface="Geo Sans Light NWEA" panose="02000603020000020003" pitchFamily="2" charset="0"/>
              </a:rPr>
              <a:t>Have a go at the next few independently. </a:t>
            </a:r>
            <a:endParaRPr lang="en-US" sz="1700" b="0" dirty="0">
              <a:solidFill>
                <a:schemeClr val="tx1"/>
              </a:solidFill>
              <a:effectLst/>
              <a:latin typeface="Geo Sans Light NWEA" panose="02000603020000020003" pitchFamily="2" charset="0"/>
            </a:endParaRPr>
          </a:p>
          <a:p>
            <a:pPr marL="114300" indent="0" algn="ctr">
              <a:buNone/>
            </a:pPr>
            <a:endParaRPr lang="en-US" sz="17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indent="0">
              <a:buNone/>
            </a:pPr>
            <a:r>
              <a:rPr lang="en-US" sz="1700" b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3a.) What is the meaning of the word </a:t>
            </a:r>
            <a:r>
              <a:rPr lang="en-US" sz="1700" b="1" i="1" dirty="0">
                <a:solidFill>
                  <a:schemeClr val="tx1"/>
                </a:solidFill>
                <a:latin typeface="Geo Sans Light NWEA" panose="02000603020000020003" pitchFamily="2" charset="0"/>
              </a:rPr>
              <a:t>tribute</a:t>
            </a:r>
            <a:r>
              <a:rPr lang="en-US" sz="1700" b="1" i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 </a:t>
            </a:r>
            <a:r>
              <a:rPr lang="en-US" sz="1700" b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?</a:t>
            </a:r>
          </a:p>
          <a:p>
            <a:pPr marL="114300" indent="0">
              <a:buNone/>
            </a:pPr>
            <a:endParaRPr lang="en-GB" sz="1000" dirty="0">
              <a:solidFill>
                <a:schemeClr val="tx1"/>
              </a:solidFill>
              <a:effectLst/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ea typeface="Times New Roman" panose="02020603050405020304" pitchFamily="18" charset="0"/>
              </a:rPr>
              <a:t>a.) a sign of respect 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b.) a cover version of a song</a:t>
            </a:r>
          </a:p>
          <a:p>
            <a:pPr marL="114300" indent="0"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ea typeface="Times New Roman" panose="02020603050405020304" pitchFamily="18" charset="0"/>
              </a:rPr>
              <a:t>c.) a type of currency used in a bank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d.) the name of a newspaper</a:t>
            </a:r>
          </a:p>
          <a:p>
            <a:pPr marL="114300" indent="0">
              <a:buNone/>
            </a:pPr>
            <a:endParaRPr lang="en-GB" sz="1000" dirty="0">
              <a:solidFill>
                <a:schemeClr val="tx1"/>
              </a:solidFill>
              <a:effectLst/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b="1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3b.) What were the clues that helped?</a:t>
            </a:r>
            <a:endParaRPr lang="en-GB" sz="1800" b="1" dirty="0">
              <a:solidFill>
                <a:schemeClr val="tx1"/>
              </a:solidFill>
              <a:effectLst/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GB" sz="1800" dirty="0">
              <a:solidFill>
                <a:schemeClr val="tx1"/>
              </a:solidFill>
              <a:effectLst/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GB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ea typeface="Times New Roman" panose="02020603050405020304" pitchFamily="18" charset="0"/>
              </a:rPr>
              <a:t> </a:t>
            </a:r>
            <a:endParaRPr lang="en-US" sz="1700" b="0" dirty="0">
              <a:solidFill>
                <a:schemeClr val="tx1"/>
              </a:solidFill>
              <a:effectLst/>
              <a:latin typeface="Geo Sans Light NWEA" panose="02000603020000020003" pitchFamily="2" charset="0"/>
            </a:endParaRPr>
          </a:p>
          <a:p>
            <a:pPr marL="114300" indent="0">
              <a:buNone/>
            </a:pPr>
            <a:endParaRPr lang="en-US" sz="1700" b="0" dirty="0">
              <a:solidFill>
                <a:schemeClr val="tx1"/>
              </a:solidFill>
              <a:effectLst/>
              <a:latin typeface="Geo Sans Light NWEA" panose="02000603020000020003" pitchFamily="2" charset="0"/>
            </a:endParaRPr>
          </a:p>
          <a:p>
            <a:endParaRPr lang="en-GB" sz="1800" b="0" i="0" u="none" strike="noStrike" baseline="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indent="0" algn="l">
              <a:buNone/>
            </a:pPr>
            <a:endParaRPr sz="17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9E3F2C-B8E5-4249-8147-47FFF217D5DA}"/>
              </a:ext>
            </a:extLst>
          </p:cNvPr>
          <p:cNvSpPr/>
          <p:nvPr/>
        </p:nvSpPr>
        <p:spPr>
          <a:xfrm>
            <a:off x="2493334" y="444890"/>
            <a:ext cx="4476307" cy="4997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Understand the tricky vocabulary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42D7998-E5DD-4A4D-A5CF-E76BD036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4" y="271475"/>
            <a:ext cx="1149995" cy="10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437736-44E8-4138-A17E-CAF2BA2429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sp>
        <p:nvSpPr>
          <p:cNvPr id="14" name="Google Shape;74;p16">
            <a:extLst>
              <a:ext uri="{FF2B5EF4-FFF2-40B4-BE49-F238E27FC236}">
                <a16:creationId xmlns:a16="http://schemas.microsoft.com/office/drawing/2014/main" id="{0165EFE9-DACF-434D-AE9C-C48BAE39B569}"/>
              </a:ext>
            </a:extLst>
          </p:cNvPr>
          <p:cNvSpPr txBox="1">
            <a:spLocks/>
          </p:cNvSpPr>
          <p:nvPr/>
        </p:nvSpPr>
        <p:spPr>
          <a:xfrm>
            <a:off x="4737254" y="1567514"/>
            <a:ext cx="4095045" cy="311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endParaRPr lang="en-US" sz="17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indent="0">
              <a:buFont typeface="Arial"/>
              <a:buNone/>
            </a:pPr>
            <a:r>
              <a:rPr lang="en-US" sz="17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4a.) What is the meaning of the word </a:t>
            </a:r>
            <a:r>
              <a:rPr lang="en-US" sz="1700" b="1" i="1" dirty="0">
                <a:solidFill>
                  <a:schemeClr val="tx1"/>
                </a:solidFill>
                <a:latin typeface="Geo Sans Light NWEA" panose="02000603020000020003" pitchFamily="2" charset="0"/>
              </a:rPr>
              <a:t>colleagues</a:t>
            </a:r>
            <a:r>
              <a:rPr lang="en-US" sz="17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?</a:t>
            </a:r>
          </a:p>
          <a:p>
            <a:pPr marL="114300" indent="0">
              <a:buFont typeface="Arial"/>
              <a:buNone/>
            </a:pPr>
            <a:endParaRPr lang="en-US" sz="1000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a.) his enemies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b.) readers of the newspaper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c.) his family and friends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d.) people who he worked with</a:t>
            </a:r>
          </a:p>
          <a:p>
            <a:pPr marL="114300" indent="0">
              <a:buFont typeface="Arial"/>
              <a:buNone/>
            </a:pPr>
            <a:endParaRPr lang="en-US" sz="1000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Font typeface="Arial"/>
              <a:buNone/>
            </a:pPr>
            <a:r>
              <a:rPr lang="en-US" b="1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4b.) What were the clues that helped?</a:t>
            </a:r>
          </a:p>
          <a:p>
            <a:pPr marL="114300" indent="0">
              <a:buFont typeface="Arial"/>
              <a:buNone/>
            </a:pPr>
            <a:endParaRPr lang="en-US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Font typeface="Arial"/>
              <a:buNone/>
            </a:pPr>
            <a:endParaRPr lang="en-US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 </a:t>
            </a:r>
            <a:endParaRPr lang="en-US" sz="17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indent="0">
              <a:buFont typeface="Arial"/>
              <a:buNone/>
            </a:pPr>
            <a:endParaRPr lang="en-US" sz="17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endParaRPr lang="en-US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indent="0">
              <a:buFont typeface="Arial"/>
              <a:buNone/>
            </a:pPr>
            <a:endParaRPr lang="en-US" sz="17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4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B886C3-2F0A-40DA-9418-BDCB245CCD39}"/>
              </a:ext>
            </a:extLst>
          </p:cNvPr>
          <p:cNvSpPr/>
          <p:nvPr/>
        </p:nvSpPr>
        <p:spPr>
          <a:xfrm>
            <a:off x="352772" y="25229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967857" y="913561"/>
            <a:ext cx="5378399" cy="672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Geo Sans Light NWEA" panose="02000603020000020003" pitchFamily="2" charset="0"/>
              </a:rPr>
              <a:t>Context Clues</a:t>
            </a:r>
            <a:endParaRPr u="sng" dirty="0">
              <a:latin typeface="Geo Sans Light NWEA" panose="02000603020000020003" pitchFamily="2" charset="0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502354" y="1358206"/>
            <a:ext cx="8407729" cy="3584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en-US" sz="1700" dirty="0">
                <a:solidFill>
                  <a:schemeClr val="tx1"/>
                </a:solidFill>
                <a:latin typeface="Geo Sans Light NWEA" panose="02000603020000020003" pitchFamily="2" charset="0"/>
              </a:rPr>
              <a:t>Have a go at the next few independently. </a:t>
            </a:r>
            <a:endParaRPr lang="en-US" sz="1700" b="0" dirty="0">
              <a:solidFill>
                <a:schemeClr val="tx1"/>
              </a:solidFill>
              <a:effectLst/>
              <a:latin typeface="Geo Sans Light NWEA" panose="02000603020000020003" pitchFamily="2" charset="0"/>
            </a:endParaRPr>
          </a:p>
          <a:p>
            <a:pPr marL="114300" indent="0" algn="ctr">
              <a:buNone/>
            </a:pPr>
            <a:endParaRPr lang="en-US" sz="17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indent="0">
              <a:buNone/>
            </a:pPr>
            <a:r>
              <a:rPr lang="en-US" sz="17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5</a:t>
            </a:r>
            <a:r>
              <a:rPr lang="en-US" sz="1700" b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a.) What is the meaning of the word </a:t>
            </a:r>
          </a:p>
          <a:p>
            <a:pPr marL="114300" indent="0">
              <a:buNone/>
            </a:pPr>
            <a:r>
              <a:rPr lang="en-GB" sz="1700" b="1" i="1" dirty="0">
                <a:solidFill>
                  <a:schemeClr val="tx1"/>
                </a:solidFill>
                <a:latin typeface="Geo Sans Light NWEA" panose="02000603020000020003" pitchFamily="2" charset="0"/>
              </a:rPr>
              <a:t>deftly</a:t>
            </a:r>
            <a:r>
              <a:rPr lang="en-US" sz="1700" b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?</a:t>
            </a:r>
          </a:p>
          <a:p>
            <a:pPr marL="114300" indent="0">
              <a:buNone/>
            </a:pPr>
            <a:endParaRPr lang="en-GB" sz="1000" dirty="0">
              <a:solidFill>
                <a:schemeClr val="tx1"/>
              </a:solidFill>
              <a:effectLst/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ea typeface="Times New Roman" panose="02020603050405020304" pitchFamily="18" charset="0"/>
              </a:rPr>
              <a:t>a.) an astronaut helmet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b.) to carry</a:t>
            </a:r>
          </a:p>
          <a:p>
            <a:pPr marL="114300" indent="0"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ea typeface="Times New Roman" panose="02020603050405020304" pitchFamily="18" charset="0"/>
              </a:rPr>
              <a:t>c.) clumsy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d.) in a skilful way</a:t>
            </a:r>
          </a:p>
          <a:p>
            <a:pPr marL="114300" indent="0">
              <a:buNone/>
            </a:pPr>
            <a:endParaRPr lang="en-GB" sz="1000" dirty="0">
              <a:solidFill>
                <a:schemeClr val="tx1"/>
              </a:solidFill>
              <a:effectLst/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b="1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5b.) What were the clues that helped?</a:t>
            </a:r>
            <a:endParaRPr lang="en-GB" sz="1800" b="1" dirty="0">
              <a:solidFill>
                <a:schemeClr val="tx1"/>
              </a:solidFill>
              <a:effectLst/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GB" sz="1800" dirty="0">
              <a:solidFill>
                <a:schemeClr val="tx1"/>
              </a:solidFill>
              <a:effectLst/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GB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ea typeface="Times New Roman" panose="02020603050405020304" pitchFamily="18" charset="0"/>
              </a:rPr>
              <a:t> </a:t>
            </a:r>
            <a:endParaRPr lang="en-US" sz="1700" b="0" dirty="0">
              <a:solidFill>
                <a:schemeClr val="tx1"/>
              </a:solidFill>
              <a:effectLst/>
              <a:latin typeface="Geo Sans Light NWEA" panose="02000603020000020003" pitchFamily="2" charset="0"/>
            </a:endParaRPr>
          </a:p>
          <a:p>
            <a:pPr marL="114300" indent="0">
              <a:buNone/>
            </a:pPr>
            <a:endParaRPr lang="en-US" sz="1700" b="0" dirty="0">
              <a:solidFill>
                <a:schemeClr val="tx1"/>
              </a:solidFill>
              <a:effectLst/>
              <a:latin typeface="Geo Sans Light NWEA" panose="02000603020000020003" pitchFamily="2" charset="0"/>
            </a:endParaRPr>
          </a:p>
          <a:p>
            <a:endParaRPr lang="en-GB" sz="1800" b="0" i="0" u="none" strike="noStrike" baseline="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indent="0" algn="l">
              <a:buNone/>
            </a:pPr>
            <a:endParaRPr sz="17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9E3F2C-B8E5-4249-8147-47FFF217D5DA}"/>
              </a:ext>
            </a:extLst>
          </p:cNvPr>
          <p:cNvSpPr/>
          <p:nvPr/>
        </p:nvSpPr>
        <p:spPr>
          <a:xfrm>
            <a:off x="2418904" y="444890"/>
            <a:ext cx="4476307" cy="4997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Understand the tricky vocabulary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FCC0F78-AA31-4E2E-9D43-367D04511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4" y="271475"/>
            <a:ext cx="1149995" cy="10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47CA24-1A83-4624-9B3A-3D0A8D4CF6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sp>
        <p:nvSpPr>
          <p:cNvPr id="14" name="Google Shape;74;p16">
            <a:extLst>
              <a:ext uri="{FF2B5EF4-FFF2-40B4-BE49-F238E27FC236}">
                <a16:creationId xmlns:a16="http://schemas.microsoft.com/office/drawing/2014/main" id="{BA19633B-BA12-4C3A-B5FA-4A4FEB1B666F}"/>
              </a:ext>
            </a:extLst>
          </p:cNvPr>
          <p:cNvSpPr txBox="1">
            <a:spLocks/>
          </p:cNvSpPr>
          <p:nvPr/>
        </p:nvSpPr>
        <p:spPr>
          <a:xfrm>
            <a:off x="4446208" y="1943435"/>
            <a:ext cx="4605052" cy="26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17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6a.) What is the meaning of the word </a:t>
            </a:r>
          </a:p>
          <a:p>
            <a:pPr marL="114300" indent="0">
              <a:buFont typeface="Arial"/>
              <a:buNone/>
            </a:pPr>
            <a:r>
              <a:rPr lang="en-US" sz="1700" b="1" i="1" dirty="0">
                <a:solidFill>
                  <a:schemeClr val="tx1"/>
                </a:solidFill>
                <a:latin typeface="Geo Sans Light NWEA" panose="02000603020000020003" pitchFamily="2" charset="0"/>
              </a:rPr>
              <a:t>humility</a:t>
            </a:r>
            <a:r>
              <a:rPr lang="en-US" sz="17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?</a:t>
            </a:r>
          </a:p>
          <a:p>
            <a:pPr marL="114300" indent="0">
              <a:buFont typeface="Arial"/>
              <a:buNone/>
            </a:pPr>
            <a:endParaRPr lang="en-US" sz="1000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a.) arrogant and selfish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b.) an understanding of one’s unimportance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c.) the name of a spaceship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d.) fear</a:t>
            </a:r>
          </a:p>
          <a:p>
            <a:pPr marL="114300" indent="0">
              <a:buFont typeface="Arial"/>
              <a:buNone/>
            </a:pPr>
            <a:endParaRPr lang="en-US" sz="1000" dirty="0">
              <a:solidFill>
                <a:schemeClr val="tx1"/>
              </a:solidFill>
              <a:latin typeface="Geo Sans Light NWEA" panose="02000603020000020003" pitchFamily="2" charset="0"/>
              <a:ea typeface="Times New Roman" panose="02020603050405020304" pitchFamily="18" charset="0"/>
            </a:endParaRPr>
          </a:p>
          <a:p>
            <a:pPr marL="114300" indent="0">
              <a:buFont typeface="Arial"/>
              <a:buNone/>
            </a:pPr>
            <a:r>
              <a:rPr lang="en-US" b="1" dirty="0">
                <a:solidFill>
                  <a:schemeClr val="tx1"/>
                </a:solidFill>
                <a:latin typeface="Geo Sans Light NWEA" panose="02000603020000020003" pitchFamily="2" charset="0"/>
                <a:ea typeface="Times New Roman" panose="02020603050405020304" pitchFamily="18" charset="0"/>
              </a:rPr>
              <a:t>6b.) What were the clues that helped?</a:t>
            </a:r>
            <a:endParaRPr lang="en-US" sz="17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endParaRPr lang="en-US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indent="0">
              <a:buFont typeface="Arial"/>
              <a:buNone/>
            </a:pPr>
            <a:endParaRPr lang="en-US" sz="17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76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7F0511-B664-4073-A400-204365787F0A}"/>
              </a:ext>
            </a:extLst>
          </p:cNvPr>
          <p:cNvSpPr/>
          <p:nvPr/>
        </p:nvSpPr>
        <p:spPr>
          <a:xfrm>
            <a:off x="352772" y="25229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972783" y="1110655"/>
            <a:ext cx="5378399" cy="6721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Geo Sans Light NWEA" panose="02000603020000020003" pitchFamily="2" charset="0"/>
              </a:rPr>
              <a:t>Dictionary Work</a:t>
            </a:r>
            <a:endParaRPr u="sng" dirty="0">
              <a:latin typeface="Geo Sans Light NWEA" panose="02000603020000020003" pitchFamily="2" charset="0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789662" y="3783515"/>
            <a:ext cx="6355798" cy="747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>
              <a:buNone/>
            </a:pPr>
            <a:r>
              <a:rPr lang="en-US" sz="2000" b="0" i="1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Use a dictionary to find the meaning </a:t>
            </a:r>
            <a:r>
              <a:rPr lang="en-US" sz="2000" i="1" dirty="0">
                <a:solidFill>
                  <a:schemeClr val="tx1"/>
                </a:solidFill>
                <a:latin typeface="Geo Sans Light NWEA" panose="02000603020000020003" pitchFamily="2" charset="0"/>
              </a:rPr>
              <a:t>of the other words. </a:t>
            </a:r>
            <a:endParaRPr lang="en-US" sz="2000" b="0" i="1" dirty="0">
              <a:solidFill>
                <a:schemeClr val="tx1"/>
              </a:solidFill>
              <a:effectLst/>
              <a:latin typeface="Geo Sans Light NWEA" panose="02000603020000020003" pitchFamily="2" charset="0"/>
            </a:endParaRPr>
          </a:p>
          <a:p>
            <a:pPr marL="114300" indent="0" algn="l">
              <a:buNone/>
            </a:pPr>
            <a:endParaRPr lang="en-US" sz="1000" i="1" dirty="0">
              <a:solidFill>
                <a:schemeClr val="tx1"/>
              </a:solidFill>
              <a:latin typeface="+mn-lt"/>
            </a:endParaRPr>
          </a:p>
          <a:p>
            <a:pPr marL="114300" indent="0" algn="l">
              <a:buNone/>
            </a:pPr>
            <a:r>
              <a:rPr lang="en-US" sz="1600" b="1" i="1" dirty="0">
                <a:solidFill>
                  <a:schemeClr val="tx1"/>
                </a:solidFill>
                <a:effectLst/>
                <a:latin typeface="+mn-lt"/>
              </a:rPr>
              <a:t>                   </a:t>
            </a:r>
          </a:p>
          <a:p>
            <a:pPr marL="114300" indent="0" algn="l">
              <a:buNone/>
            </a:pPr>
            <a:endParaRPr lang="en-US" sz="1600" b="1" i="1" dirty="0">
              <a:solidFill>
                <a:schemeClr val="tx1"/>
              </a:solidFill>
              <a:latin typeface="+mn-lt"/>
            </a:endParaRPr>
          </a:p>
          <a:p>
            <a:pPr marL="114300" indent="0" algn="l">
              <a:buNone/>
            </a:pPr>
            <a:r>
              <a:rPr lang="en-US" sz="1600" b="1" i="1" dirty="0">
                <a:solidFill>
                  <a:schemeClr val="tx1"/>
                </a:solidFill>
                <a:effectLst/>
                <a:latin typeface="+mn-lt"/>
              </a:rPr>
              <a:t>                   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9E3F2C-B8E5-4249-8147-47FFF217D5DA}"/>
              </a:ext>
            </a:extLst>
          </p:cNvPr>
          <p:cNvSpPr/>
          <p:nvPr/>
        </p:nvSpPr>
        <p:spPr>
          <a:xfrm>
            <a:off x="2418905" y="452238"/>
            <a:ext cx="4476307" cy="4997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Understand the tricky vocabulary</a:t>
            </a: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0090312B-CC58-479D-83D0-6238B2975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933"/>
              </p:ext>
            </p:extLst>
          </p:nvPr>
        </p:nvGraphicFramePr>
        <p:xfrm>
          <a:off x="2482805" y="1810327"/>
          <a:ext cx="4219460" cy="16685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1829">
                  <a:extLst>
                    <a:ext uri="{9D8B030D-6E8A-4147-A177-3AD203B41FA5}">
                      <a16:colId xmlns:a16="http://schemas.microsoft.com/office/drawing/2014/main" val="2151201635"/>
                    </a:ext>
                  </a:extLst>
                </a:gridCol>
                <a:gridCol w="1456493">
                  <a:extLst>
                    <a:ext uri="{9D8B030D-6E8A-4147-A177-3AD203B41FA5}">
                      <a16:colId xmlns:a16="http://schemas.microsoft.com/office/drawing/2014/main" val="465115791"/>
                    </a:ext>
                  </a:extLst>
                </a:gridCol>
                <a:gridCol w="1461138">
                  <a:extLst>
                    <a:ext uri="{9D8B030D-6E8A-4147-A177-3AD203B41FA5}">
                      <a16:colId xmlns:a16="http://schemas.microsoft.com/office/drawing/2014/main" val="2260971221"/>
                    </a:ext>
                  </a:extLst>
                </a:gridCol>
              </a:tblGrid>
              <a:tr h="377671"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valiant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orbit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tribute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954346"/>
                  </a:ext>
                </a:extLst>
              </a:tr>
              <a:tr h="528038"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colleagues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deftly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humility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09066"/>
                  </a:ext>
                </a:extLst>
              </a:tr>
              <a:tr h="377671"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mourn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shockwave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959464"/>
                  </a:ext>
                </a:extLst>
              </a:tr>
              <a:tr h="377671"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foe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manoeuvres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sanguine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987036"/>
                  </a:ext>
                </a:extLst>
              </a:tr>
            </a:tbl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B02ABA60-FC84-443F-BFF5-453C4724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4" y="271475"/>
            <a:ext cx="1149995" cy="10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41B8F3-67D5-4E0D-B547-A09C828138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pic>
        <p:nvPicPr>
          <p:cNvPr id="14" name="Picture 2" descr="Mountaineering, Rock Climbing, Climbing">
            <a:extLst>
              <a:ext uri="{FF2B5EF4-FFF2-40B4-BE49-F238E27FC236}">
                <a16:creationId xmlns:a16="http://schemas.microsoft.com/office/drawing/2014/main" id="{4A89473C-FC8A-4733-9CE6-888F70A85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09" y="3684670"/>
            <a:ext cx="747642" cy="74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3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5B67C7-2D96-410E-88F4-42DE42FDA418}"/>
              </a:ext>
            </a:extLst>
          </p:cNvPr>
          <p:cNvSpPr/>
          <p:nvPr/>
        </p:nvSpPr>
        <p:spPr>
          <a:xfrm>
            <a:off x="332236" y="20278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A5E81-D060-4875-9595-F38A48851D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pic>
        <p:nvPicPr>
          <p:cNvPr id="9" name="Picture 2" descr="Owl, Book, Animal, Literature, Studying">
            <a:extLst>
              <a:ext uri="{FF2B5EF4-FFF2-40B4-BE49-F238E27FC236}">
                <a16:creationId xmlns:a16="http://schemas.microsoft.com/office/drawing/2014/main" id="{9D633551-B674-4320-A977-D51014883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54" y="1839519"/>
            <a:ext cx="1993490" cy="18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411D484F-6E4A-4A1C-81DF-C94126AA5B05}"/>
              </a:ext>
            </a:extLst>
          </p:cNvPr>
          <p:cNvSpPr txBox="1">
            <a:spLocks/>
          </p:cNvSpPr>
          <p:nvPr/>
        </p:nvSpPr>
        <p:spPr>
          <a:xfrm>
            <a:off x="248712" y="475204"/>
            <a:ext cx="8479527" cy="10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dirty="0">
                <a:latin typeface="Geo Sans Light NWEA" panose="02000603020000020003" pitchFamily="2" charset="0"/>
              </a:rPr>
              <a:t>LQ: Can I understand the key vocabulary in a newspaper article about Michael Collins?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916B69-7BA7-4E06-8584-CEE835186AB7}"/>
              </a:ext>
            </a:extLst>
          </p:cNvPr>
          <p:cNvSpPr/>
          <p:nvPr/>
        </p:nvSpPr>
        <p:spPr>
          <a:xfrm>
            <a:off x="352772" y="230262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2659817" y="407944"/>
            <a:ext cx="382436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tx1"/>
                </a:solidFill>
                <a:latin typeface="Geo Sans Light NWEA" panose="02000603020000020003" pitchFamily="2" charset="0"/>
              </a:rPr>
              <a:t>D.I.S.C.O. - Develop</a:t>
            </a:r>
            <a:endParaRPr u="sng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619480" y="1595879"/>
            <a:ext cx="2522862" cy="3317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0584" marR="0" indent="0" algn="l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b="0" i="0" u="none" strike="noStrik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Geo Sans Light NWEA" panose="02000603020000020003" pitchFamily="2" charset="0"/>
                <a:cs typeface="Arial" panose="020B0604020202020204" pitchFamily="34" charset="0"/>
              </a:rPr>
              <a:t>valiant</a:t>
            </a:r>
          </a:p>
          <a:p>
            <a:pPr marL="100584" marR="0" indent="0" algn="l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solidFill>
                  <a:schemeClr val="tx1"/>
                </a:solidFill>
                <a:latin typeface="Geo Sans Light NWEA" panose="02000603020000020003" pitchFamily="2" charset="0"/>
                <a:cs typeface="Arial" panose="020B0604020202020204" pitchFamily="34" charset="0"/>
              </a:rPr>
              <a:t>orbit</a:t>
            </a:r>
          </a:p>
          <a:p>
            <a:pPr marL="100584" marR="0" indent="0" algn="l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b="0" i="0" u="none" strike="noStrike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cs typeface="Arial" panose="020B0604020202020204" pitchFamily="34" charset="0"/>
              </a:rPr>
              <a:t>deftly</a:t>
            </a:r>
          </a:p>
          <a:p>
            <a:pPr marL="100584" marR="0" indent="0" algn="l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solidFill>
                  <a:schemeClr val="tx1"/>
                </a:solidFill>
                <a:latin typeface="Geo Sans Light NWEA" panose="02000603020000020003" pitchFamily="2" charset="0"/>
                <a:cs typeface="Arial" panose="020B0604020202020204" pitchFamily="34" charset="0"/>
              </a:rPr>
              <a:t>tribute</a:t>
            </a:r>
          </a:p>
          <a:p>
            <a:pPr marL="100584" marR="0" indent="0" algn="l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b="0" i="0" u="none" strike="noStrike" dirty="0">
                <a:solidFill>
                  <a:schemeClr val="tx1"/>
                </a:solidFill>
                <a:effectLst/>
                <a:latin typeface="Geo Sans Light NWEA" panose="02000603020000020003" pitchFamily="2" charset="0"/>
                <a:cs typeface="Arial" panose="020B0604020202020204" pitchFamily="34" charset="0"/>
              </a:rPr>
              <a:t>humility </a:t>
            </a:r>
          </a:p>
          <a:p>
            <a:pPr marL="100584" marR="0" indent="0" algn="l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solidFill>
                  <a:schemeClr val="tx1"/>
                </a:solidFill>
                <a:latin typeface="Geo Sans Light NWEA" panose="02000603020000020003" pitchFamily="2" charset="0"/>
                <a:cs typeface="Arial" panose="020B0604020202020204" pitchFamily="34" charset="0"/>
              </a:rPr>
              <a:t>colleagues</a:t>
            </a:r>
            <a:endParaRPr lang="en-GB" sz="2600" b="0" i="0" u="none" strike="noStrike" dirty="0">
              <a:solidFill>
                <a:schemeClr val="tx1"/>
              </a:solidFill>
              <a:effectLst/>
              <a:latin typeface="Geo Sans Light NWEA" panose="02000603020000020003" pitchFamily="2" charset="0"/>
            </a:endParaRPr>
          </a:p>
          <a:p>
            <a:pPr marL="0" lvl="0" indent="0" algn="ctr" rtl="0">
              <a:buNone/>
            </a:pPr>
            <a:endParaRPr lang="en-GB" sz="26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61DE4-7870-40E8-A359-859AB963634E}"/>
              </a:ext>
            </a:extLst>
          </p:cNvPr>
          <p:cNvSpPr txBox="1"/>
          <p:nvPr/>
        </p:nvSpPr>
        <p:spPr>
          <a:xfrm>
            <a:off x="1027077" y="980644"/>
            <a:ext cx="7394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buNone/>
            </a:pPr>
            <a:r>
              <a:rPr lang="en-GB" sz="18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Can you use the first 6 words we looked at correctly in a sentence? </a:t>
            </a:r>
          </a:p>
          <a:p>
            <a:pPr marL="0" lvl="0" indent="0" algn="ctr" rtl="0">
              <a:buNone/>
            </a:pPr>
            <a:r>
              <a:rPr lang="en-GB" sz="18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Use your current class book as the context of these sentences. </a:t>
            </a:r>
            <a:endParaRPr lang="en-GB" sz="1800" b="1" i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588460-D788-455A-B04C-6E4854C70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pic>
        <p:nvPicPr>
          <p:cNvPr id="9" name="Picture 4" descr="Disco Ball, Mirror Ball, Glitter Ball">
            <a:extLst>
              <a:ext uri="{FF2B5EF4-FFF2-40B4-BE49-F238E27FC236}">
                <a16:creationId xmlns:a16="http://schemas.microsoft.com/office/drawing/2014/main" id="{A8102771-A80D-41BB-A4F3-E7B2610A6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7" y="407944"/>
            <a:ext cx="1016386" cy="20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6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930837-6391-4B23-AF29-9DB8B41F81DF}"/>
              </a:ext>
            </a:extLst>
          </p:cNvPr>
          <p:cNvSpPr/>
          <p:nvPr/>
        </p:nvSpPr>
        <p:spPr>
          <a:xfrm>
            <a:off x="352772" y="25229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B45DE2-F293-4A81-95FD-76DAD6FA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931" y="750655"/>
            <a:ext cx="6869207" cy="1095753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Geo Sans Light NWEA" panose="02000603020000020003" pitchFamily="2" charset="0"/>
              </a:rPr>
              <a:t>Read the extract again now you have a much better understanding of the key vocabulary in the text. </a:t>
            </a:r>
          </a:p>
        </p:txBody>
      </p:sp>
      <p:pic>
        <p:nvPicPr>
          <p:cNvPr id="5122" name="Picture 2" descr="Man, Reading, Book, Glasses, Point, Idea">
            <a:extLst>
              <a:ext uri="{FF2B5EF4-FFF2-40B4-BE49-F238E27FC236}">
                <a16:creationId xmlns:a16="http://schemas.microsoft.com/office/drawing/2014/main" id="{321F2F11-5025-4C56-A95C-281457671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8" y="2081609"/>
            <a:ext cx="2520263" cy="19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49C58-CBA5-4E71-8C4E-5A01BB1E67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7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7230CA-6F52-4101-A4B3-5DA5D2C5F73B}"/>
              </a:ext>
            </a:extLst>
          </p:cNvPr>
          <p:cNvSpPr/>
          <p:nvPr/>
        </p:nvSpPr>
        <p:spPr>
          <a:xfrm>
            <a:off x="352772" y="25229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2BDDC5D1-8552-44B4-84E9-50128CEC1716}"/>
              </a:ext>
            </a:extLst>
          </p:cNvPr>
          <p:cNvSpPr txBox="1">
            <a:spLocks/>
          </p:cNvSpPr>
          <p:nvPr/>
        </p:nvSpPr>
        <p:spPr>
          <a:xfrm>
            <a:off x="1722105" y="3072560"/>
            <a:ext cx="5920599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dirty="0"/>
              <a:t>1      2      3      4      5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498742B-C5C3-46A0-AAFE-EC485344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05" y="1449111"/>
            <a:ext cx="5920599" cy="1444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54ECF0B-6E7B-4B6C-89C7-2A154AA2630E}"/>
              </a:ext>
            </a:extLst>
          </p:cNvPr>
          <p:cNvSpPr txBox="1">
            <a:spLocks/>
          </p:cNvSpPr>
          <p:nvPr/>
        </p:nvSpPr>
        <p:spPr>
          <a:xfrm>
            <a:off x="933829" y="3776226"/>
            <a:ext cx="7581139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1" dirty="0">
                <a:latin typeface="Geo Sans Light NWEA" panose="02000603020000020003" pitchFamily="2" charset="0"/>
              </a:rPr>
              <a:t>Self Assessment Score:    / 5</a:t>
            </a: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76A0A75D-C320-4E95-B888-7B9F99FD2AC6}"/>
              </a:ext>
            </a:extLst>
          </p:cNvPr>
          <p:cNvSpPr txBox="1">
            <a:spLocks/>
          </p:cNvSpPr>
          <p:nvPr/>
        </p:nvSpPr>
        <p:spPr>
          <a:xfrm>
            <a:off x="1421175" y="299361"/>
            <a:ext cx="6521985" cy="9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latin typeface="Geo Sans Light NWEA" panose="02000603020000020003" pitchFamily="2" charset="0"/>
              </a:rPr>
              <a:t>LQ: Can I understand the tricky vocabulary in a newspaper article about Michael Collins?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7B2085-45E7-4D87-8588-53DDF25443F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50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76A0B3-32CC-4F32-B250-6E79788C810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9160" y="1314359"/>
            <a:ext cx="765673" cy="765673"/>
          </a:xfrm>
          <a:prstGeom prst="rect">
            <a:avLst/>
          </a:prstGeom>
        </p:spPr>
      </p:pic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D6959A1F-503F-4D03-BCD6-70D511D78DB4}"/>
              </a:ext>
            </a:extLst>
          </p:cNvPr>
          <p:cNvSpPr txBox="1">
            <a:spLocks/>
          </p:cNvSpPr>
          <p:nvPr/>
        </p:nvSpPr>
        <p:spPr>
          <a:xfrm>
            <a:off x="2390630" y="2080032"/>
            <a:ext cx="4362732" cy="422174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www.manicstreetteachers.com</a:t>
            </a:r>
          </a:p>
        </p:txBody>
      </p:sp>
    </p:spTree>
    <p:extLst>
      <p:ext uri="{BB962C8B-B14F-4D97-AF65-F5344CB8AC3E}">
        <p14:creationId xmlns:p14="http://schemas.microsoft.com/office/powerpoint/2010/main" val="138942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B7EC86B-2605-4EE7-AEB0-E088CAFD3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r="1282"/>
          <a:stretch/>
        </p:blipFill>
        <p:spPr bwMode="auto">
          <a:xfrm>
            <a:off x="0" y="-13386"/>
            <a:ext cx="9144000" cy="5156885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95175725">
                  <a:custGeom>
                    <a:avLst/>
                    <a:gdLst>
                      <a:gd name="connsiteX0" fmla="*/ 0 w 8536341"/>
                      <a:gd name="connsiteY0" fmla="*/ 0 h 4760278"/>
                      <a:gd name="connsiteX1" fmla="*/ 739816 w 8536341"/>
                      <a:gd name="connsiteY1" fmla="*/ 0 h 4760278"/>
                      <a:gd name="connsiteX2" fmla="*/ 1052815 w 8536341"/>
                      <a:gd name="connsiteY2" fmla="*/ 0 h 4760278"/>
                      <a:gd name="connsiteX3" fmla="*/ 1536541 w 8536341"/>
                      <a:gd name="connsiteY3" fmla="*/ 0 h 4760278"/>
                      <a:gd name="connsiteX4" fmla="*/ 2276358 w 8536341"/>
                      <a:gd name="connsiteY4" fmla="*/ 0 h 4760278"/>
                      <a:gd name="connsiteX5" fmla="*/ 2589357 w 8536341"/>
                      <a:gd name="connsiteY5" fmla="*/ 0 h 4760278"/>
                      <a:gd name="connsiteX6" fmla="*/ 3329173 w 8536341"/>
                      <a:gd name="connsiteY6" fmla="*/ 0 h 4760278"/>
                      <a:gd name="connsiteX7" fmla="*/ 3983626 w 8536341"/>
                      <a:gd name="connsiteY7" fmla="*/ 0 h 4760278"/>
                      <a:gd name="connsiteX8" fmla="*/ 4467352 w 8536341"/>
                      <a:gd name="connsiteY8" fmla="*/ 0 h 4760278"/>
                      <a:gd name="connsiteX9" fmla="*/ 5036441 w 8536341"/>
                      <a:gd name="connsiteY9" fmla="*/ 0 h 4760278"/>
                      <a:gd name="connsiteX10" fmla="*/ 5690894 w 8536341"/>
                      <a:gd name="connsiteY10" fmla="*/ 0 h 4760278"/>
                      <a:gd name="connsiteX11" fmla="*/ 6003893 w 8536341"/>
                      <a:gd name="connsiteY11" fmla="*/ 0 h 4760278"/>
                      <a:gd name="connsiteX12" fmla="*/ 6658346 w 8536341"/>
                      <a:gd name="connsiteY12" fmla="*/ 0 h 4760278"/>
                      <a:gd name="connsiteX13" fmla="*/ 7056709 w 8536341"/>
                      <a:gd name="connsiteY13" fmla="*/ 0 h 4760278"/>
                      <a:gd name="connsiteX14" fmla="*/ 7625798 w 8536341"/>
                      <a:gd name="connsiteY14" fmla="*/ 0 h 4760278"/>
                      <a:gd name="connsiteX15" fmla="*/ 8536341 w 8536341"/>
                      <a:gd name="connsiteY15" fmla="*/ 0 h 4760278"/>
                      <a:gd name="connsiteX16" fmla="*/ 8536341 w 8536341"/>
                      <a:gd name="connsiteY16" fmla="*/ 642638 h 4760278"/>
                      <a:gd name="connsiteX17" fmla="*/ 8536341 w 8536341"/>
                      <a:gd name="connsiteY17" fmla="*/ 1237672 h 4760278"/>
                      <a:gd name="connsiteX18" fmla="*/ 8536341 w 8536341"/>
                      <a:gd name="connsiteY18" fmla="*/ 1927913 h 4760278"/>
                      <a:gd name="connsiteX19" fmla="*/ 8536341 w 8536341"/>
                      <a:gd name="connsiteY19" fmla="*/ 2522947 h 4760278"/>
                      <a:gd name="connsiteX20" fmla="*/ 8536341 w 8536341"/>
                      <a:gd name="connsiteY20" fmla="*/ 2975174 h 4760278"/>
                      <a:gd name="connsiteX21" fmla="*/ 8536341 w 8536341"/>
                      <a:gd name="connsiteY21" fmla="*/ 3427400 h 4760278"/>
                      <a:gd name="connsiteX22" fmla="*/ 8536341 w 8536341"/>
                      <a:gd name="connsiteY22" fmla="*/ 4022435 h 4760278"/>
                      <a:gd name="connsiteX23" fmla="*/ 8536341 w 8536341"/>
                      <a:gd name="connsiteY23" fmla="*/ 4760278 h 4760278"/>
                      <a:gd name="connsiteX24" fmla="*/ 8052615 w 8536341"/>
                      <a:gd name="connsiteY24" fmla="*/ 4760278 h 4760278"/>
                      <a:gd name="connsiteX25" fmla="*/ 7568889 w 8536341"/>
                      <a:gd name="connsiteY25" fmla="*/ 4760278 h 4760278"/>
                      <a:gd name="connsiteX26" fmla="*/ 6914436 w 8536341"/>
                      <a:gd name="connsiteY26" fmla="*/ 4760278 h 4760278"/>
                      <a:gd name="connsiteX27" fmla="*/ 6259983 w 8536341"/>
                      <a:gd name="connsiteY27" fmla="*/ 4760278 h 4760278"/>
                      <a:gd name="connsiteX28" fmla="*/ 5605531 w 8536341"/>
                      <a:gd name="connsiteY28" fmla="*/ 4760278 h 4760278"/>
                      <a:gd name="connsiteX29" fmla="*/ 4951078 w 8536341"/>
                      <a:gd name="connsiteY29" fmla="*/ 4760278 h 4760278"/>
                      <a:gd name="connsiteX30" fmla="*/ 4552715 w 8536341"/>
                      <a:gd name="connsiteY30" fmla="*/ 4760278 h 4760278"/>
                      <a:gd name="connsiteX31" fmla="*/ 4239716 w 8536341"/>
                      <a:gd name="connsiteY31" fmla="*/ 4760278 h 4760278"/>
                      <a:gd name="connsiteX32" fmla="*/ 3755990 w 8536341"/>
                      <a:gd name="connsiteY32" fmla="*/ 4760278 h 4760278"/>
                      <a:gd name="connsiteX33" fmla="*/ 3016174 w 8536341"/>
                      <a:gd name="connsiteY33" fmla="*/ 4760278 h 4760278"/>
                      <a:gd name="connsiteX34" fmla="*/ 2276358 w 8536341"/>
                      <a:gd name="connsiteY34" fmla="*/ 4760278 h 4760278"/>
                      <a:gd name="connsiteX35" fmla="*/ 1536541 w 8536341"/>
                      <a:gd name="connsiteY35" fmla="*/ 4760278 h 4760278"/>
                      <a:gd name="connsiteX36" fmla="*/ 967452 w 8536341"/>
                      <a:gd name="connsiteY36" fmla="*/ 4760278 h 4760278"/>
                      <a:gd name="connsiteX37" fmla="*/ 0 w 8536341"/>
                      <a:gd name="connsiteY37" fmla="*/ 4760278 h 4760278"/>
                      <a:gd name="connsiteX38" fmla="*/ 0 w 8536341"/>
                      <a:gd name="connsiteY38" fmla="*/ 4212846 h 4760278"/>
                      <a:gd name="connsiteX39" fmla="*/ 0 w 8536341"/>
                      <a:gd name="connsiteY39" fmla="*/ 3665414 h 4760278"/>
                      <a:gd name="connsiteX40" fmla="*/ 0 w 8536341"/>
                      <a:gd name="connsiteY40" fmla="*/ 3165585 h 4760278"/>
                      <a:gd name="connsiteX41" fmla="*/ 0 w 8536341"/>
                      <a:gd name="connsiteY41" fmla="*/ 2713358 h 4760278"/>
                      <a:gd name="connsiteX42" fmla="*/ 0 w 8536341"/>
                      <a:gd name="connsiteY42" fmla="*/ 2165926 h 4760278"/>
                      <a:gd name="connsiteX43" fmla="*/ 0 w 8536341"/>
                      <a:gd name="connsiteY43" fmla="*/ 1523289 h 4760278"/>
                      <a:gd name="connsiteX44" fmla="*/ 0 w 8536341"/>
                      <a:gd name="connsiteY44" fmla="*/ 928254 h 4760278"/>
                      <a:gd name="connsiteX45" fmla="*/ 0 w 8536341"/>
                      <a:gd name="connsiteY45" fmla="*/ 0 h 4760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536341" h="4760278" extrusionOk="0">
                        <a:moveTo>
                          <a:pt x="0" y="0"/>
                        </a:moveTo>
                        <a:cubicBezTo>
                          <a:pt x="290936" y="-45298"/>
                          <a:pt x="538178" y="60515"/>
                          <a:pt x="739816" y="0"/>
                        </a:cubicBezTo>
                        <a:cubicBezTo>
                          <a:pt x="941454" y="-60515"/>
                          <a:pt x="953962" y="37533"/>
                          <a:pt x="1052815" y="0"/>
                        </a:cubicBezTo>
                        <a:cubicBezTo>
                          <a:pt x="1151668" y="-37533"/>
                          <a:pt x="1407789" y="5913"/>
                          <a:pt x="1536541" y="0"/>
                        </a:cubicBezTo>
                        <a:cubicBezTo>
                          <a:pt x="1665293" y="-5913"/>
                          <a:pt x="2010017" y="26563"/>
                          <a:pt x="2276358" y="0"/>
                        </a:cubicBezTo>
                        <a:cubicBezTo>
                          <a:pt x="2542699" y="-26563"/>
                          <a:pt x="2481206" y="36159"/>
                          <a:pt x="2589357" y="0"/>
                        </a:cubicBezTo>
                        <a:cubicBezTo>
                          <a:pt x="2697508" y="-36159"/>
                          <a:pt x="3055024" y="5543"/>
                          <a:pt x="3329173" y="0"/>
                        </a:cubicBezTo>
                        <a:cubicBezTo>
                          <a:pt x="3603322" y="-5543"/>
                          <a:pt x="3783047" y="52678"/>
                          <a:pt x="3983626" y="0"/>
                        </a:cubicBezTo>
                        <a:cubicBezTo>
                          <a:pt x="4184205" y="-52678"/>
                          <a:pt x="4355081" y="29742"/>
                          <a:pt x="4467352" y="0"/>
                        </a:cubicBezTo>
                        <a:cubicBezTo>
                          <a:pt x="4579623" y="-29742"/>
                          <a:pt x="4790090" y="61749"/>
                          <a:pt x="5036441" y="0"/>
                        </a:cubicBezTo>
                        <a:cubicBezTo>
                          <a:pt x="5282792" y="-61749"/>
                          <a:pt x="5550029" y="13695"/>
                          <a:pt x="5690894" y="0"/>
                        </a:cubicBezTo>
                        <a:cubicBezTo>
                          <a:pt x="5831759" y="-13695"/>
                          <a:pt x="5933389" y="30158"/>
                          <a:pt x="6003893" y="0"/>
                        </a:cubicBezTo>
                        <a:cubicBezTo>
                          <a:pt x="6074397" y="-30158"/>
                          <a:pt x="6349341" y="11963"/>
                          <a:pt x="6658346" y="0"/>
                        </a:cubicBezTo>
                        <a:cubicBezTo>
                          <a:pt x="6967351" y="-11963"/>
                          <a:pt x="6870005" y="38371"/>
                          <a:pt x="7056709" y="0"/>
                        </a:cubicBezTo>
                        <a:cubicBezTo>
                          <a:pt x="7243413" y="-38371"/>
                          <a:pt x="7463443" y="25283"/>
                          <a:pt x="7625798" y="0"/>
                        </a:cubicBezTo>
                        <a:cubicBezTo>
                          <a:pt x="7788153" y="-25283"/>
                          <a:pt x="8224536" y="24674"/>
                          <a:pt x="8536341" y="0"/>
                        </a:cubicBezTo>
                        <a:cubicBezTo>
                          <a:pt x="8559403" y="141959"/>
                          <a:pt x="8477570" y="474110"/>
                          <a:pt x="8536341" y="642638"/>
                        </a:cubicBezTo>
                        <a:cubicBezTo>
                          <a:pt x="8595112" y="811166"/>
                          <a:pt x="8504568" y="948396"/>
                          <a:pt x="8536341" y="1237672"/>
                        </a:cubicBezTo>
                        <a:cubicBezTo>
                          <a:pt x="8568114" y="1526948"/>
                          <a:pt x="8494838" y="1585025"/>
                          <a:pt x="8536341" y="1927913"/>
                        </a:cubicBezTo>
                        <a:cubicBezTo>
                          <a:pt x="8577844" y="2270801"/>
                          <a:pt x="8513802" y="2245856"/>
                          <a:pt x="8536341" y="2522947"/>
                        </a:cubicBezTo>
                        <a:cubicBezTo>
                          <a:pt x="8558880" y="2800038"/>
                          <a:pt x="8490093" y="2880405"/>
                          <a:pt x="8536341" y="2975174"/>
                        </a:cubicBezTo>
                        <a:cubicBezTo>
                          <a:pt x="8582589" y="3069943"/>
                          <a:pt x="8536140" y="3282642"/>
                          <a:pt x="8536341" y="3427400"/>
                        </a:cubicBezTo>
                        <a:cubicBezTo>
                          <a:pt x="8536542" y="3572158"/>
                          <a:pt x="8536115" y="3876532"/>
                          <a:pt x="8536341" y="4022435"/>
                        </a:cubicBezTo>
                        <a:cubicBezTo>
                          <a:pt x="8536567" y="4168338"/>
                          <a:pt x="8528677" y="4502745"/>
                          <a:pt x="8536341" y="4760278"/>
                        </a:cubicBezTo>
                        <a:cubicBezTo>
                          <a:pt x="8388597" y="4818008"/>
                          <a:pt x="8263576" y="4715559"/>
                          <a:pt x="8052615" y="4760278"/>
                        </a:cubicBezTo>
                        <a:cubicBezTo>
                          <a:pt x="7841654" y="4804997"/>
                          <a:pt x="7685125" y="4713289"/>
                          <a:pt x="7568889" y="4760278"/>
                        </a:cubicBezTo>
                        <a:cubicBezTo>
                          <a:pt x="7452653" y="4807267"/>
                          <a:pt x="7162131" y="4683900"/>
                          <a:pt x="6914436" y="4760278"/>
                        </a:cubicBezTo>
                        <a:cubicBezTo>
                          <a:pt x="6666741" y="4836656"/>
                          <a:pt x="6447689" y="4705336"/>
                          <a:pt x="6259983" y="4760278"/>
                        </a:cubicBezTo>
                        <a:cubicBezTo>
                          <a:pt x="6072277" y="4815220"/>
                          <a:pt x="5895060" y="4689791"/>
                          <a:pt x="5605531" y="4760278"/>
                        </a:cubicBezTo>
                        <a:cubicBezTo>
                          <a:pt x="5316002" y="4830765"/>
                          <a:pt x="5221011" y="4727359"/>
                          <a:pt x="4951078" y="4760278"/>
                        </a:cubicBezTo>
                        <a:cubicBezTo>
                          <a:pt x="4681145" y="4793197"/>
                          <a:pt x="4731357" y="4746030"/>
                          <a:pt x="4552715" y="4760278"/>
                        </a:cubicBezTo>
                        <a:cubicBezTo>
                          <a:pt x="4374073" y="4774526"/>
                          <a:pt x="4390531" y="4746817"/>
                          <a:pt x="4239716" y="4760278"/>
                        </a:cubicBezTo>
                        <a:cubicBezTo>
                          <a:pt x="4088901" y="4773739"/>
                          <a:pt x="3956043" y="4721747"/>
                          <a:pt x="3755990" y="4760278"/>
                        </a:cubicBezTo>
                        <a:cubicBezTo>
                          <a:pt x="3555937" y="4798809"/>
                          <a:pt x="3377430" y="4691551"/>
                          <a:pt x="3016174" y="4760278"/>
                        </a:cubicBezTo>
                        <a:cubicBezTo>
                          <a:pt x="2654918" y="4829005"/>
                          <a:pt x="2442195" y="4736293"/>
                          <a:pt x="2276358" y="4760278"/>
                        </a:cubicBezTo>
                        <a:cubicBezTo>
                          <a:pt x="2110521" y="4784263"/>
                          <a:pt x="1803279" y="4721865"/>
                          <a:pt x="1536541" y="4760278"/>
                        </a:cubicBezTo>
                        <a:cubicBezTo>
                          <a:pt x="1269803" y="4798691"/>
                          <a:pt x="1085792" y="4693641"/>
                          <a:pt x="967452" y="4760278"/>
                        </a:cubicBezTo>
                        <a:cubicBezTo>
                          <a:pt x="849112" y="4826915"/>
                          <a:pt x="291384" y="4686517"/>
                          <a:pt x="0" y="4760278"/>
                        </a:cubicBezTo>
                        <a:cubicBezTo>
                          <a:pt x="-18209" y="4539929"/>
                          <a:pt x="22196" y="4385979"/>
                          <a:pt x="0" y="4212846"/>
                        </a:cubicBezTo>
                        <a:cubicBezTo>
                          <a:pt x="-22196" y="4039713"/>
                          <a:pt x="33467" y="3921882"/>
                          <a:pt x="0" y="3665414"/>
                        </a:cubicBezTo>
                        <a:cubicBezTo>
                          <a:pt x="-33467" y="3408946"/>
                          <a:pt x="20335" y="3331463"/>
                          <a:pt x="0" y="3165585"/>
                        </a:cubicBezTo>
                        <a:cubicBezTo>
                          <a:pt x="-20335" y="2999707"/>
                          <a:pt x="12716" y="2926084"/>
                          <a:pt x="0" y="2713358"/>
                        </a:cubicBezTo>
                        <a:cubicBezTo>
                          <a:pt x="-12716" y="2500632"/>
                          <a:pt x="47042" y="2391998"/>
                          <a:pt x="0" y="2165926"/>
                        </a:cubicBezTo>
                        <a:cubicBezTo>
                          <a:pt x="-47042" y="1939854"/>
                          <a:pt x="68681" y="1703802"/>
                          <a:pt x="0" y="1523289"/>
                        </a:cubicBezTo>
                        <a:cubicBezTo>
                          <a:pt x="-68681" y="1342776"/>
                          <a:pt x="31755" y="1069212"/>
                          <a:pt x="0" y="928254"/>
                        </a:cubicBezTo>
                        <a:cubicBezTo>
                          <a:pt x="-31755" y="787297"/>
                          <a:pt x="1297" y="3088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21F5A6-E006-4BF7-BEC7-351FFF72ADD1}"/>
              </a:ext>
            </a:extLst>
          </p:cNvPr>
          <p:cNvSpPr/>
          <p:nvPr/>
        </p:nvSpPr>
        <p:spPr>
          <a:xfrm>
            <a:off x="332237" y="223569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2" name="Picture 2" descr="Detective, Searching, Man, Search">
            <a:extLst>
              <a:ext uri="{FF2B5EF4-FFF2-40B4-BE49-F238E27FC236}">
                <a16:creationId xmlns:a16="http://schemas.microsoft.com/office/drawing/2014/main" id="{48AC48C6-87DE-4331-B479-4B24984A8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9" y="1443934"/>
            <a:ext cx="1457504" cy="14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2BDDC5D1-8552-44B4-84E9-50128CEC1716}"/>
              </a:ext>
            </a:extLst>
          </p:cNvPr>
          <p:cNvSpPr txBox="1">
            <a:spLocks/>
          </p:cNvSpPr>
          <p:nvPr/>
        </p:nvSpPr>
        <p:spPr>
          <a:xfrm>
            <a:off x="2993444" y="423925"/>
            <a:ext cx="3157112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u="sng" dirty="0">
                <a:latin typeface="Geo Sans Light NWEA" panose="02000603020000020003" pitchFamily="2" charset="0"/>
              </a:rPr>
              <a:t>Core Reading Skills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FCDE5-78F8-41B0-93C1-8BEA684C462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3971" y="4432313"/>
            <a:ext cx="517792" cy="517792"/>
          </a:xfrm>
          <a:prstGeom prst="rect">
            <a:avLst/>
          </a:prstGeom>
        </p:spPr>
      </p:pic>
      <p:pic>
        <p:nvPicPr>
          <p:cNvPr id="9" name="Picture 2" descr="Owl, Book, Animal, Literature, Studying">
            <a:extLst>
              <a:ext uri="{FF2B5EF4-FFF2-40B4-BE49-F238E27FC236}">
                <a16:creationId xmlns:a16="http://schemas.microsoft.com/office/drawing/2014/main" id="{4250CDF5-F7A9-43A8-93B5-FC1E8127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29" y="1494026"/>
            <a:ext cx="1457503" cy="13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92A08DF-C696-4167-952F-2FAC5930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51" y="1443934"/>
            <a:ext cx="851651" cy="15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20BF6A2-A6CF-4CC4-8E10-4656D8FC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52" y="1530632"/>
            <a:ext cx="1984616" cy="13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DF6D0351-CA74-4DCD-ACB3-1A8DEB4490A5}"/>
              </a:ext>
            </a:extLst>
          </p:cNvPr>
          <p:cNvSpPr txBox="1">
            <a:spLocks/>
          </p:cNvSpPr>
          <p:nvPr/>
        </p:nvSpPr>
        <p:spPr>
          <a:xfrm>
            <a:off x="528406" y="2868489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Inference</a:t>
            </a:r>
          </a:p>
        </p:txBody>
      </p:sp>
      <p:sp>
        <p:nvSpPr>
          <p:cNvPr id="17" name="Google Shape;54;p13">
            <a:extLst>
              <a:ext uri="{FF2B5EF4-FFF2-40B4-BE49-F238E27FC236}">
                <a16:creationId xmlns:a16="http://schemas.microsoft.com/office/drawing/2014/main" id="{92936527-F6EF-4DF8-948B-E083F877D47D}"/>
              </a:ext>
            </a:extLst>
          </p:cNvPr>
          <p:cNvSpPr txBox="1">
            <a:spLocks/>
          </p:cNvSpPr>
          <p:nvPr/>
        </p:nvSpPr>
        <p:spPr>
          <a:xfrm>
            <a:off x="2556600" y="2839170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Vocabulary</a:t>
            </a:r>
          </a:p>
        </p:txBody>
      </p:sp>
      <p:sp>
        <p:nvSpPr>
          <p:cNvPr id="18" name="Google Shape;54;p13">
            <a:extLst>
              <a:ext uri="{FF2B5EF4-FFF2-40B4-BE49-F238E27FC236}">
                <a16:creationId xmlns:a16="http://schemas.microsoft.com/office/drawing/2014/main" id="{B09401FA-6196-4611-AFA7-72E5ECCA09A8}"/>
              </a:ext>
            </a:extLst>
          </p:cNvPr>
          <p:cNvSpPr txBox="1">
            <a:spLocks/>
          </p:cNvSpPr>
          <p:nvPr/>
        </p:nvSpPr>
        <p:spPr>
          <a:xfrm>
            <a:off x="4970534" y="2883675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Retrieval</a:t>
            </a:r>
          </a:p>
        </p:txBody>
      </p:sp>
      <p:sp>
        <p:nvSpPr>
          <p:cNvPr id="19" name="Google Shape;54;p13">
            <a:extLst>
              <a:ext uri="{FF2B5EF4-FFF2-40B4-BE49-F238E27FC236}">
                <a16:creationId xmlns:a16="http://schemas.microsoft.com/office/drawing/2014/main" id="{C5981F74-2024-48BB-A469-953CC1B70F99}"/>
              </a:ext>
            </a:extLst>
          </p:cNvPr>
          <p:cNvSpPr txBox="1">
            <a:spLocks/>
          </p:cNvSpPr>
          <p:nvPr/>
        </p:nvSpPr>
        <p:spPr>
          <a:xfrm>
            <a:off x="7042221" y="2886042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Fluency</a:t>
            </a:r>
          </a:p>
        </p:txBody>
      </p:sp>
    </p:spTree>
    <p:extLst>
      <p:ext uri="{BB962C8B-B14F-4D97-AF65-F5344CB8AC3E}">
        <p14:creationId xmlns:p14="http://schemas.microsoft.com/office/powerpoint/2010/main" val="393461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B7EC86B-2605-4EE7-AEB0-E088CAFD3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r="1282"/>
          <a:stretch/>
        </p:blipFill>
        <p:spPr bwMode="auto">
          <a:xfrm>
            <a:off x="0" y="-13386"/>
            <a:ext cx="9144000" cy="5156885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95175725">
                  <a:custGeom>
                    <a:avLst/>
                    <a:gdLst>
                      <a:gd name="connsiteX0" fmla="*/ 0 w 8536341"/>
                      <a:gd name="connsiteY0" fmla="*/ 0 h 4760278"/>
                      <a:gd name="connsiteX1" fmla="*/ 739816 w 8536341"/>
                      <a:gd name="connsiteY1" fmla="*/ 0 h 4760278"/>
                      <a:gd name="connsiteX2" fmla="*/ 1052815 w 8536341"/>
                      <a:gd name="connsiteY2" fmla="*/ 0 h 4760278"/>
                      <a:gd name="connsiteX3" fmla="*/ 1536541 w 8536341"/>
                      <a:gd name="connsiteY3" fmla="*/ 0 h 4760278"/>
                      <a:gd name="connsiteX4" fmla="*/ 2276358 w 8536341"/>
                      <a:gd name="connsiteY4" fmla="*/ 0 h 4760278"/>
                      <a:gd name="connsiteX5" fmla="*/ 2589357 w 8536341"/>
                      <a:gd name="connsiteY5" fmla="*/ 0 h 4760278"/>
                      <a:gd name="connsiteX6" fmla="*/ 3329173 w 8536341"/>
                      <a:gd name="connsiteY6" fmla="*/ 0 h 4760278"/>
                      <a:gd name="connsiteX7" fmla="*/ 3983626 w 8536341"/>
                      <a:gd name="connsiteY7" fmla="*/ 0 h 4760278"/>
                      <a:gd name="connsiteX8" fmla="*/ 4467352 w 8536341"/>
                      <a:gd name="connsiteY8" fmla="*/ 0 h 4760278"/>
                      <a:gd name="connsiteX9" fmla="*/ 5036441 w 8536341"/>
                      <a:gd name="connsiteY9" fmla="*/ 0 h 4760278"/>
                      <a:gd name="connsiteX10" fmla="*/ 5690894 w 8536341"/>
                      <a:gd name="connsiteY10" fmla="*/ 0 h 4760278"/>
                      <a:gd name="connsiteX11" fmla="*/ 6003893 w 8536341"/>
                      <a:gd name="connsiteY11" fmla="*/ 0 h 4760278"/>
                      <a:gd name="connsiteX12" fmla="*/ 6658346 w 8536341"/>
                      <a:gd name="connsiteY12" fmla="*/ 0 h 4760278"/>
                      <a:gd name="connsiteX13" fmla="*/ 7056709 w 8536341"/>
                      <a:gd name="connsiteY13" fmla="*/ 0 h 4760278"/>
                      <a:gd name="connsiteX14" fmla="*/ 7625798 w 8536341"/>
                      <a:gd name="connsiteY14" fmla="*/ 0 h 4760278"/>
                      <a:gd name="connsiteX15" fmla="*/ 8536341 w 8536341"/>
                      <a:gd name="connsiteY15" fmla="*/ 0 h 4760278"/>
                      <a:gd name="connsiteX16" fmla="*/ 8536341 w 8536341"/>
                      <a:gd name="connsiteY16" fmla="*/ 642638 h 4760278"/>
                      <a:gd name="connsiteX17" fmla="*/ 8536341 w 8536341"/>
                      <a:gd name="connsiteY17" fmla="*/ 1237672 h 4760278"/>
                      <a:gd name="connsiteX18" fmla="*/ 8536341 w 8536341"/>
                      <a:gd name="connsiteY18" fmla="*/ 1927913 h 4760278"/>
                      <a:gd name="connsiteX19" fmla="*/ 8536341 w 8536341"/>
                      <a:gd name="connsiteY19" fmla="*/ 2522947 h 4760278"/>
                      <a:gd name="connsiteX20" fmla="*/ 8536341 w 8536341"/>
                      <a:gd name="connsiteY20" fmla="*/ 2975174 h 4760278"/>
                      <a:gd name="connsiteX21" fmla="*/ 8536341 w 8536341"/>
                      <a:gd name="connsiteY21" fmla="*/ 3427400 h 4760278"/>
                      <a:gd name="connsiteX22" fmla="*/ 8536341 w 8536341"/>
                      <a:gd name="connsiteY22" fmla="*/ 4022435 h 4760278"/>
                      <a:gd name="connsiteX23" fmla="*/ 8536341 w 8536341"/>
                      <a:gd name="connsiteY23" fmla="*/ 4760278 h 4760278"/>
                      <a:gd name="connsiteX24" fmla="*/ 8052615 w 8536341"/>
                      <a:gd name="connsiteY24" fmla="*/ 4760278 h 4760278"/>
                      <a:gd name="connsiteX25" fmla="*/ 7568889 w 8536341"/>
                      <a:gd name="connsiteY25" fmla="*/ 4760278 h 4760278"/>
                      <a:gd name="connsiteX26" fmla="*/ 6914436 w 8536341"/>
                      <a:gd name="connsiteY26" fmla="*/ 4760278 h 4760278"/>
                      <a:gd name="connsiteX27" fmla="*/ 6259983 w 8536341"/>
                      <a:gd name="connsiteY27" fmla="*/ 4760278 h 4760278"/>
                      <a:gd name="connsiteX28" fmla="*/ 5605531 w 8536341"/>
                      <a:gd name="connsiteY28" fmla="*/ 4760278 h 4760278"/>
                      <a:gd name="connsiteX29" fmla="*/ 4951078 w 8536341"/>
                      <a:gd name="connsiteY29" fmla="*/ 4760278 h 4760278"/>
                      <a:gd name="connsiteX30" fmla="*/ 4552715 w 8536341"/>
                      <a:gd name="connsiteY30" fmla="*/ 4760278 h 4760278"/>
                      <a:gd name="connsiteX31" fmla="*/ 4239716 w 8536341"/>
                      <a:gd name="connsiteY31" fmla="*/ 4760278 h 4760278"/>
                      <a:gd name="connsiteX32" fmla="*/ 3755990 w 8536341"/>
                      <a:gd name="connsiteY32" fmla="*/ 4760278 h 4760278"/>
                      <a:gd name="connsiteX33" fmla="*/ 3016174 w 8536341"/>
                      <a:gd name="connsiteY33" fmla="*/ 4760278 h 4760278"/>
                      <a:gd name="connsiteX34" fmla="*/ 2276358 w 8536341"/>
                      <a:gd name="connsiteY34" fmla="*/ 4760278 h 4760278"/>
                      <a:gd name="connsiteX35" fmla="*/ 1536541 w 8536341"/>
                      <a:gd name="connsiteY35" fmla="*/ 4760278 h 4760278"/>
                      <a:gd name="connsiteX36" fmla="*/ 967452 w 8536341"/>
                      <a:gd name="connsiteY36" fmla="*/ 4760278 h 4760278"/>
                      <a:gd name="connsiteX37" fmla="*/ 0 w 8536341"/>
                      <a:gd name="connsiteY37" fmla="*/ 4760278 h 4760278"/>
                      <a:gd name="connsiteX38" fmla="*/ 0 w 8536341"/>
                      <a:gd name="connsiteY38" fmla="*/ 4212846 h 4760278"/>
                      <a:gd name="connsiteX39" fmla="*/ 0 w 8536341"/>
                      <a:gd name="connsiteY39" fmla="*/ 3665414 h 4760278"/>
                      <a:gd name="connsiteX40" fmla="*/ 0 w 8536341"/>
                      <a:gd name="connsiteY40" fmla="*/ 3165585 h 4760278"/>
                      <a:gd name="connsiteX41" fmla="*/ 0 w 8536341"/>
                      <a:gd name="connsiteY41" fmla="*/ 2713358 h 4760278"/>
                      <a:gd name="connsiteX42" fmla="*/ 0 w 8536341"/>
                      <a:gd name="connsiteY42" fmla="*/ 2165926 h 4760278"/>
                      <a:gd name="connsiteX43" fmla="*/ 0 w 8536341"/>
                      <a:gd name="connsiteY43" fmla="*/ 1523289 h 4760278"/>
                      <a:gd name="connsiteX44" fmla="*/ 0 w 8536341"/>
                      <a:gd name="connsiteY44" fmla="*/ 928254 h 4760278"/>
                      <a:gd name="connsiteX45" fmla="*/ 0 w 8536341"/>
                      <a:gd name="connsiteY45" fmla="*/ 0 h 4760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536341" h="4760278" extrusionOk="0">
                        <a:moveTo>
                          <a:pt x="0" y="0"/>
                        </a:moveTo>
                        <a:cubicBezTo>
                          <a:pt x="290936" y="-45298"/>
                          <a:pt x="538178" y="60515"/>
                          <a:pt x="739816" y="0"/>
                        </a:cubicBezTo>
                        <a:cubicBezTo>
                          <a:pt x="941454" y="-60515"/>
                          <a:pt x="953962" y="37533"/>
                          <a:pt x="1052815" y="0"/>
                        </a:cubicBezTo>
                        <a:cubicBezTo>
                          <a:pt x="1151668" y="-37533"/>
                          <a:pt x="1407789" y="5913"/>
                          <a:pt x="1536541" y="0"/>
                        </a:cubicBezTo>
                        <a:cubicBezTo>
                          <a:pt x="1665293" y="-5913"/>
                          <a:pt x="2010017" y="26563"/>
                          <a:pt x="2276358" y="0"/>
                        </a:cubicBezTo>
                        <a:cubicBezTo>
                          <a:pt x="2542699" y="-26563"/>
                          <a:pt x="2481206" y="36159"/>
                          <a:pt x="2589357" y="0"/>
                        </a:cubicBezTo>
                        <a:cubicBezTo>
                          <a:pt x="2697508" y="-36159"/>
                          <a:pt x="3055024" y="5543"/>
                          <a:pt x="3329173" y="0"/>
                        </a:cubicBezTo>
                        <a:cubicBezTo>
                          <a:pt x="3603322" y="-5543"/>
                          <a:pt x="3783047" y="52678"/>
                          <a:pt x="3983626" y="0"/>
                        </a:cubicBezTo>
                        <a:cubicBezTo>
                          <a:pt x="4184205" y="-52678"/>
                          <a:pt x="4355081" y="29742"/>
                          <a:pt x="4467352" y="0"/>
                        </a:cubicBezTo>
                        <a:cubicBezTo>
                          <a:pt x="4579623" y="-29742"/>
                          <a:pt x="4790090" y="61749"/>
                          <a:pt x="5036441" y="0"/>
                        </a:cubicBezTo>
                        <a:cubicBezTo>
                          <a:pt x="5282792" y="-61749"/>
                          <a:pt x="5550029" y="13695"/>
                          <a:pt x="5690894" y="0"/>
                        </a:cubicBezTo>
                        <a:cubicBezTo>
                          <a:pt x="5831759" y="-13695"/>
                          <a:pt x="5933389" y="30158"/>
                          <a:pt x="6003893" y="0"/>
                        </a:cubicBezTo>
                        <a:cubicBezTo>
                          <a:pt x="6074397" y="-30158"/>
                          <a:pt x="6349341" y="11963"/>
                          <a:pt x="6658346" y="0"/>
                        </a:cubicBezTo>
                        <a:cubicBezTo>
                          <a:pt x="6967351" y="-11963"/>
                          <a:pt x="6870005" y="38371"/>
                          <a:pt x="7056709" y="0"/>
                        </a:cubicBezTo>
                        <a:cubicBezTo>
                          <a:pt x="7243413" y="-38371"/>
                          <a:pt x="7463443" y="25283"/>
                          <a:pt x="7625798" y="0"/>
                        </a:cubicBezTo>
                        <a:cubicBezTo>
                          <a:pt x="7788153" y="-25283"/>
                          <a:pt x="8224536" y="24674"/>
                          <a:pt x="8536341" y="0"/>
                        </a:cubicBezTo>
                        <a:cubicBezTo>
                          <a:pt x="8559403" y="141959"/>
                          <a:pt x="8477570" y="474110"/>
                          <a:pt x="8536341" y="642638"/>
                        </a:cubicBezTo>
                        <a:cubicBezTo>
                          <a:pt x="8595112" y="811166"/>
                          <a:pt x="8504568" y="948396"/>
                          <a:pt x="8536341" y="1237672"/>
                        </a:cubicBezTo>
                        <a:cubicBezTo>
                          <a:pt x="8568114" y="1526948"/>
                          <a:pt x="8494838" y="1585025"/>
                          <a:pt x="8536341" y="1927913"/>
                        </a:cubicBezTo>
                        <a:cubicBezTo>
                          <a:pt x="8577844" y="2270801"/>
                          <a:pt x="8513802" y="2245856"/>
                          <a:pt x="8536341" y="2522947"/>
                        </a:cubicBezTo>
                        <a:cubicBezTo>
                          <a:pt x="8558880" y="2800038"/>
                          <a:pt x="8490093" y="2880405"/>
                          <a:pt x="8536341" y="2975174"/>
                        </a:cubicBezTo>
                        <a:cubicBezTo>
                          <a:pt x="8582589" y="3069943"/>
                          <a:pt x="8536140" y="3282642"/>
                          <a:pt x="8536341" y="3427400"/>
                        </a:cubicBezTo>
                        <a:cubicBezTo>
                          <a:pt x="8536542" y="3572158"/>
                          <a:pt x="8536115" y="3876532"/>
                          <a:pt x="8536341" y="4022435"/>
                        </a:cubicBezTo>
                        <a:cubicBezTo>
                          <a:pt x="8536567" y="4168338"/>
                          <a:pt x="8528677" y="4502745"/>
                          <a:pt x="8536341" y="4760278"/>
                        </a:cubicBezTo>
                        <a:cubicBezTo>
                          <a:pt x="8388597" y="4818008"/>
                          <a:pt x="8263576" y="4715559"/>
                          <a:pt x="8052615" y="4760278"/>
                        </a:cubicBezTo>
                        <a:cubicBezTo>
                          <a:pt x="7841654" y="4804997"/>
                          <a:pt x="7685125" y="4713289"/>
                          <a:pt x="7568889" y="4760278"/>
                        </a:cubicBezTo>
                        <a:cubicBezTo>
                          <a:pt x="7452653" y="4807267"/>
                          <a:pt x="7162131" y="4683900"/>
                          <a:pt x="6914436" y="4760278"/>
                        </a:cubicBezTo>
                        <a:cubicBezTo>
                          <a:pt x="6666741" y="4836656"/>
                          <a:pt x="6447689" y="4705336"/>
                          <a:pt x="6259983" y="4760278"/>
                        </a:cubicBezTo>
                        <a:cubicBezTo>
                          <a:pt x="6072277" y="4815220"/>
                          <a:pt x="5895060" y="4689791"/>
                          <a:pt x="5605531" y="4760278"/>
                        </a:cubicBezTo>
                        <a:cubicBezTo>
                          <a:pt x="5316002" y="4830765"/>
                          <a:pt x="5221011" y="4727359"/>
                          <a:pt x="4951078" y="4760278"/>
                        </a:cubicBezTo>
                        <a:cubicBezTo>
                          <a:pt x="4681145" y="4793197"/>
                          <a:pt x="4731357" y="4746030"/>
                          <a:pt x="4552715" y="4760278"/>
                        </a:cubicBezTo>
                        <a:cubicBezTo>
                          <a:pt x="4374073" y="4774526"/>
                          <a:pt x="4390531" y="4746817"/>
                          <a:pt x="4239716" y="4760278"/>
                        </a:cubicBezTo>
                        <a:cubicBezTo>
                          <a:pt x="4088901" y="4773739"/>
                          <a:pt x="3956043" y="4721747"/>
                          <a:pt x="3755990" y="4760278"/>
                        </a:cubicBezTo>
                        <a:cubicBezTo>
                          <a:pt x="3555937" y="4798809"/>
                          <a:pt x="3377430" y="4691551"/>
                          <a:pt x="3016174" y="4760278"/>
                        </a:cubicBezTo>
                        <a:cubicBezTo>
                          <a:pt x="2654918" y="4829005"/>
                          <a:pt x="2442195" y="4736293"/>
                          <a:pt x="2276358" y="4760278"/>
                        </a:cubicBezTo>
                        <a:cubicBezTo>
                          <a:pt x="2110521" y="4784263"/>
                          <a:pt x="1803279" y="4721865"/>
                          <a:pt x="1536541" y="4760278"/>
                        </a:cubicBezTo>
                        <a:cubicBezTo>
                          <a:pt x="1269803" y="4798691"/>
                          <a:pt x="1085792" y="4693641"/>
                          <a:pt x="967452" y="4760278"/>
                        </a:cubicBezTo>
                        <a:cubicBezTo>
                          <a:pt x="849112" y="4826915"/>
                          <a:pt x="291384" y="4686517"/>
                          <a:pt x="0" y="4760278"/>
                        </a:cubicBezTo>
                        <a:cubicBezTo>
                          <a:pt x="-18209" y="4539929"/>
                          <a:pt x="22196" y="4385979"/>
                          <a:pt x="0" y="4212846"/>
                        </a:cubicBezTo>
                        <a:cubicBezTo>
                          <a:pt x="-22196" y="4039713"/>
                          <a:pt x="33467" y="3921882"/>
                          <a:pt x="0" y="3665414"/>
                        </a:cubicBezTo>
                        <a:cubicBezTo>
                          <a:pt x="-33467" y="3408946"/>
                          <a:pt x="20335" y="3331463"/>
                          <a:pt x="0" y="3165585"/>
                        </a:cubicBezTo>
                        <a:cubicBezTo>
                          <a:pt x="-20335" y="2999707"/>
                          <a:pt x="12716" y="2926084"/>
                          <a:pt x="0" y="2713358"/>
                        </a:cubicBezTo>
                        <a:cubicBezTo>
                          <a:pt x="-12716" y="2500632"/>
                          <a:pt x="47042" y="2391998"/>
                          <a:pt x="0" y="2165926"/>
                        </a:cubicBezTo>
                        <a:cubicBezTo>
                          <a:pt x="-47042" y="1939854"/>
                          <a:pt x="68681" y="1703802"/>
                          <a:pt x="0" y="1523289"/>
                        </a:cubicBezTo>
                        <a:cubicBezTo>
                          <a:pt x="-68681" y="1342776"/>
                          <a:pt x="31755" y="1069212"/>
                          <a:pt x="0" y="928254"/>
                        </a:cubicBezTo>
                        <a:cubicBezTo>
                          <a:pt x="-31755" y="787297"/>
                          <a:pt x="1297" y="3088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21F5A6-E006-4BF7-BEC7-351FFF72ADD1}"/>
              </a:ext>
            </a:extLst>
          </p:cNvPr>
          <p:cNvSpPr/>
          <p:nvPr/>
        </p:nvSpPr>
        <p:spPr>
          <a:xfrm>
            <a:off x="332237" y="223569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2BDDC5D1-8552-44B4-84E9-50128CEC1716}"/>
              </a:ext>
            </a:extLst>
          </p:cNvPr>
          <p:cNvSpPr txBox="1">
            <a:spLocks/>
          </p:cNvSpPr>
          <p:nvPr/>
        </p:nvSpPr>
        <p:spPr>
          <a:xfrm>
            <a:off x="3079915" y="468874"/>
            <a:ext cx="298417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u="sng" dirty="0">
                <a:latin typeface="Geo Sans Light NWEA" panose="02000603020000020003" pitchFamily="2" charset="0"/>
              </a:rPr>
              <a:t>Lesson Features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FCDE5-78F8-41B0-93C1-8BEA684C46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3"/>
            <a:ext cx="517792" cy="51779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EF52B18-BB64-4C84-AD17-D9AC32815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37" y="1545021"/>
            <a:ext cx="1548477" cy="13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4132249-39AB-4DC4-91E5-290E830D6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19" y="1619343"/>
            <a:ext cx="1176703" cy="11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isco Ball, Mirror Ball, Glitter Ball">
            <a:extLst>
              <a:ext uri="{FF2B5EF4-FFF2-40B4-BE49-F238E27FC236}">
                <a16:creationId xmlns:a16="http://schemas.microsoft.com/office/drawing/2014/main" id="{37086F1D-F379-44F5-ADDD-9897A28C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28" y="716240"/>
            <a:ext cx="1086069" cy="21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D45EB63-6FC2-47C3-A4CA-D7DAD21D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8" y="1527031"/>
            <a:ext cx="1417823" cy="14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BDBDB4AC-E2C5-4C34-B87B-E3F4C37A4FE4}"/>
              </a:ext>
            </a:extLst>
          </p:cNvPr>
          <p:cNvSpPr txBox="1">
            <a:spLocks/>
          </p:cNvSpPr>
          <p:nvPr/>
        </p:nvSpPr>
        <p:spPr>
          <a:xfrm>
            <a:off x="430321" y="2839170"/>
            <a:ext cx="2028194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General Gist</a:t>
            </a:r>
          </a:p>
        </p:txBody>
      </p:sp>
      <p:sp>
        <p:nvSpPr>
          <p:cNvPr id="17" name="Google Shape;54;p13">
            <a:extLst>
              <a:ext uri="{FF2B5EF4-FFF2-40B4-BE49-F238E27FC236}">
                <a16:creationId xmlns:a16="http://schemas.microsoft.com/office/drawing/2014/main" id="{83A7B643-F8EF-497B-9849-F9D61BBB80C6}"/>
              </a:ext>
            </a:extLst>
          </p:cNvPr>
          <p:cNvSpPr txBox="1">
            <a:spLocks/>
          </p:cNvSpPr>
          <p:nvPr/>
        </p:nvSpPr>
        <p:spPr>
          <a:xfrm>
            <a:off x="2556600" y="2839170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Oracy</a:t>
            </a:r>
          </a:p>
        </p:txBody>
      </p:sp>
      <p:sp>
        <p:nvSpPr>
          <p:cNvPr id="18" name="Google Shape;54;p13">
            <a:extLst>
              <a:ext uri="{FF2B5EF4-FFF2-40B4-BE49-F238E27FC236}">
                <a16:creationId xmlns:a16="http://schemas.microsoft.com/office/drawing/2014/main" id="{FFB07985-5DED-4739-8B1E-5473D9FE2BF3}"/>
              </a:ext>
            </a:extLst>
          </p:cNvPr>
          <p:cNvSpPr txBox="1">
            <a:spLocks/>
          </p:cNvSpPr>
          <p:nvPr/>
        </p:nvSpPr>
        <p:spPr>
          <a:xfrm>
            <a:off x="4713894" y="2888379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Challenge</a:t>
            </a:r>
          </a:p>
        </p:txBody>
      </p:sp>
      <p:sp>
        <p:nvSpPr>
          <p:cNvPr id="19" name="Google Shape;54;p13">
            <a:extLst>
              <a:ext uri="{FF2B5EF4-FFF2-40B4-BE49-F238E27FC236}">
                <a16:creationId xmlns:a16="http://schemas.microsoft.com/office/drawing/2014/main" id="{321E2A59-23AC-4594-AAB4-1FDD1888AB57}"/>
              </a:ext>
            </a:extLst>
          </p:cNvPr>
          <p:cNvSpPr txBox="1">
            <a:spLocks/>
          </p:cNvSpPr>
          <p:nvPr/>
        </p:nvSpPr>
        <p:spPr>
          <a:xfrm>
            <a:off x="6715333" y="2918505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D.I.S.C.O.</a:t>
            </a:r>
          </a:p>
        </p:txBody>
      </p:sp>
    </p:spTree>
    <p:extLst>
      <p:ext uri="{BB962C8B-B14F-4D97-AF65-F5344CB8AC3E}">
        <p14:creationId xmlns:p14="http://schemas.microsoft.com/office/powerpoint/2010/main" val="202843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B7EC86B-2605-4EE7-AEB0-E088CAFD3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r="1282"/>
          <a:stretch/>
        </p:blipFill>
        <p:spPr bwMode="auto">
          <a:xfrm>
            <a:off x="0" y="-13386"/>
            <a:ext cx="9144000" cy="5156885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95175725">
                  <a:custGeom>
                    <a:avLst/>
                    <a:gdLst>
                      <a:gd name="connsiteX0" fmla="*/ 0 w 8536341"/>
                      <a:gd name="connsiteY0" fmla="*/ 0 h 4760278"/>
                      <a:gd name="connsiteX1" fmla="*/ 739816 w 8536341"/>
                      <a:gd name="connsiteY1" fmla="*/ 0 h 4760278"/>
                      <a:gd name="connsiteX2" fmla="*/ 1052815 w 8536341"/>
                      <a:gd name="connsiteY2" fmla="*/ 0 h 4760278"/>
                      <a:gd name="connsiteX3" fmla="*/ 1536541 w 8536341"/>
                      <a:gd name="connsiteY3" fmla="*/ 0 h 4760278"/>
                      <a:gd name="connsiteX4" fmla="*/ 2276358 w 8536341"/>
                      <a:gd name="connsiteY4" fmla="*/ 0 h 4760278"/>
                      <a:gd name="connsiteX5" fmla="*/ 2589357 w 8536341"/>
                      <a:gd name="connsiteY5" fmla="*/ 0 h 4760278"/>
                      <a:gd name="connsiteX6" fmla="*/ 3329173 w 8536341"/>
                      <a:gd name="connsiteY6" fmla="*/ 0 h 4760278"/>
                      <a:gd name="connsiteX7" fmla="*/ 3983626 w 8536341"/>
                      <a:gd name="connsiteY7" fmla="*/ 0 h 4760278"/>
                      <a:gd name="connsiteX8" fmla="*/ 4467352 w 8536341"/>
                      <a:gd name="connsiteY8" fmla="*/ 0 h 4760278"/>
                      <a:gd name="connsiteX9" fmla="*/ 5036441 w 8536341"/>
                      <a:gd name="connsiteY9" fmla="*/ 0 h 4760278"/>
                      <a:gd name="connsiteX10" fmla="*/ 5690894 w 8536341"/>
                      <a:gd name="connsiteY10" fmla="*/ 0 h 4760278"/>
                      <a:gd name="connsiteX11" fmla="*/ 6003893 w 8536341"/>
                      <a:gd name="connsiteY11" fmla="*/ 0 h 4760278"/>
                      <a:gd name="connsiteX12" fmla="*/ 6658346 w 8536341"/>
                      <a:gd name="connsiteY12" fmla="*/ 0 h 4760278"/>
                      <a:gd name="connsiteX13" fmla="*/ 7056709 w 8536341"/>
                      <a:gd name="connsiteY13" fmla="*/ 0 h 4760278"/>
                      <a:gd name="connsiteX14" fmla="*/ 7625798 w 8536341"/>
                      <a:gd name="connsiteY14" fmla="*/ 0 h 4760278"/>
                      <a:gd name="connsiteX15" fmla="*/ 8536341 w 8536341"/>
                      <a:gd name="connsiteY15" fmla="*/ 0 h 4760278"/>
                      <a:gd name="connsiteX16" fmla="*/ 8536341 w 8536341"/>
                      <a:gd name="connsiteY16" fmla="*/ 642638 h 4760278"/>
                      <a:gd name="connsiteX17" fmla="*/ 8536341 w 8536341"/>
                      <a:gd name="connsiteY17" fmla="*/ 1237672 h 4760278"/>
                      <a:gd name="connsiteX18" fmla="*/ 8536341 w 8536341"/>
                      <a:gd name="connsiteY18" fmla="*/ 1927913 h 4760278"/>
                      <a:gd name="connsiteX19" fmla="*/ 8536341 w 8536341"/>
                      <a:gd name="connsiteY19" fmla="*/ 2522947 h 4760278"/>
                      <a:gd name="connsiteX20" fmla="*/ 8536341 w 8536341"/>
                      <a:gd name="connsiteY20" fmla="*/ 2975174 h 4760278"/>
                      <a:gd name="connsiteX21" fmla="*/ 8536341 w 8536341"/>
                      <a:gd name="connsiteY21" fmla="*/ 3427400 h 4760278"/>
                      <a:gd name="connsiteX22" fmla="*/ 8536341 w 8536341"/>
                      <a:gd name="connsiteY22" fmla="*/ 4022435 h 4760278"/>
                      <a:gd name="connsiteX23" fmla="*/ 8536341 w 8536341"/>
                      <a:gd name="connsiteY23" fmla="*/ 4760278 h 4760278"/>
                      <a:gd name="connsiteX24" fmla="*/ 8052615 w 8536341"/>
                      <a:gd name="connsiteY24" fmla="*/ 4760278 h 4760278"/>
                      <a:gd name="connsiteX25" fmla="*/ 7568889 w 8536341"/>
                      <a:gd name="connsiteY25" fmla="*/ 4760278 h 4760278"/>
                      <a:gd name="connsiteX26" fmla="*/ 6914436 w 8536341"/>
                      <a:gd name="connsiteY26" fmla="*/ 4760278 h 4760278"/>
                      <a:gd name="connsiteX27" fmla="*/ 6259983 w 8536341"/>
                      <a:gd name="connsiteY27" fmla="*/ 4760278 h 4760278"/>
                      <a:gd name="connsiteX28" fmla="*/ 5605531 w 8536341"/>
                      <a:gd name="connsiteY28" fmla="*/ 4760278 h 4760278"/>
                      <a:gd name="connsiteX29" fmla="*/ 4951078 w 8536341"/>
                      <a:gd name="connsiteY29" fmla="*/ 4760278 h 4760278"/>
                      <a:gd name="connsiteX30" fmla="*/ 4552715 w 8536341"/>
                      <a:gd name="connsiteY30" fmla="*/ 4760278 h 4760278"/>
                      <a:gd name="connsiteX31" fmla="*/ 4239716 w 8536341"/>
                      <a:gd name="connsiteY31" fmla="*/ 4760278 h 4760278"/>
                      <a:gd name="connsiteX32" fmla="*/ 3755990 w 8536341"/>
                      <a:gd name="connsiteY32" fmla="*/ 4760278 h 4760278"/>
                      <a:gd name="connsiteX33" fmla="*/ 3016174 w 8536341"/>
                      <a:gd name="connsiteY33" fmla="*/ 4760278 h 4760278"/>
                      <a:gd name="connsiteX34" fmla="*/ 2276358 w 8536341"/>
                      <a:gd name="connsiteY34" fmla="*/ 4760278 h 4760278"/>
                      <a:gd name="connsiteX35" fmla="*/ 1536541 w 8536341"/>
                      <a:gd name="connsiteY35" fmla="*/ 4760278 h 4760278"/>
                      <a:gd name="connsiteX36" fmla="*/ 967452 w 8536341"/>
                      <a:gd name="connsiteY36" fmla="*/ 4760278 h 4760278"/>
                      <a:gd name="connsiteX37" fmla="*/ 0 w 8536341"/>
                      <a:gd name="connsiteY37" fmla="*/ 4760278 h 4760278"/>
                      <a:gd name="connsiteX38" fmla="*/ 0 w 8536341"/>
                      <a:gd name="connsiteY38" fmla="*/ 4212846 h 4760278"/>
                      <a:gd name="connsiteX39" fmla="*/ 0 w 8536341"/>
                      <a:gd name="connsiteY39" fmla="*/ 3665414 h 4760278"/>
                      <a:gd name="connsiteX40" fmla="*/ 0 w 8536341"/>
                      <a:gd name="connsiteY40" fmla="*/ 3165585 h 4760278"/>
                      <a:gd name="connsiteX41" fmla="*/ 0 w 8536341"/>
                      <a:gd name="connsiteY41" fmla="*/ 2713358 h 4760278"/>
                      <a:gd name="connsiteX42" fmla="*/ 0 w 8536341"/>
                      <a:gd name="connsiteY42" fmla="*/ 2165926 h 4760278"/>
                      <a:gd name="connsiteX43" fmla="*/ 0 w 8536341"/>
                      <a:gd name="connsiteY43" fmla="*/ 1523289 h 4760278"/>
                      <a:gd name="connsiteX44" fmla="*/ 0 w 8536341"/>
                      <a:gd name="connsiteY44" fmla="*/ 928254 h 4760278"/>
                      <a:gd name="connsiteX45" fmla="*/ 0 w 8536341"/>
                      <a:gd name="connsiteY45" fmla="*/ 0 h 4760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536341" h="4760278" extrusionOk="0">
                        <a:moveTo>
                          <a:pt x="0" y="0"/>
                        </a:moveTo>
                        <a:cubicBezTo>
                          <a:pt x="290936" y="-45298"/>
                          <a:pt x="538178" y="60515"/>
                          <a:pt x="739816" y="0"/>
                        </a:cubicBezTo>
                        <a:cubicBezTo>
                          <a:pt x="941454" y="-60515"/>
                          <a:pt x="953962" y="37533"/>
                          <a:pt x="1052815" y="0"/>
                        </a:cubicBezTo>
                        <a:cubicBezTo>
                          <a:pt x="1151668" y="-37533"/>
                          <a:pt x="1407789" y="5913"/>
                          <a:pt x="1536541" y="0"/>
                        </a:cubicBezTo>
                        <a:cubicBezTo>
                          <a:pt x="1665293" y="-5913"/>
                          <a:pt x="2010017" y="26563"/>
                          <a:pt x="2276358" y="0"/>
                        </a:cubicBezTo>
                        <a:cubicBezTo>
                          <a:pt x="2542699" y="-26563"/>
                          <a:pt x="2481206" y="36159"/>
                          <a:pt x="2589357" y="0"/>
                        </a:cubicBezTo>
                        <a:cubicBezTo>
                          <a:pt x="2697508" y="-36159"/>
                          <a:pt x="3055024" y="5543"/>
                          <a:pt x="3329173" y="0"/>
                        </a:cubicBezTo>
                        <a:cubicBezTo>
                          <a:pt x="3603322" y="-5543"/>
                          <a:pt x="3783047" y="52678"/>
                          <a:pt x="3983626" y="0"/>
                        </a:cubicBezTo>
                        <a:cubicBezTo>
                          <a:pt x="4184205" y="-52678"/>
                          <a:pt x="4355081" y="29742"/>
                          <a:pt x="4467352" y="0"/>
                        </a:cubicBezTo>
                        <a:cubicBezTo>
                          <a:pt x="4579623" y="-29742"/>
                          <a:pt x="4790090" y="61749"/>
                          <a:pt x="5036441" y="0"/>
                        </a:cubicBezTo>
                        <a:cubicBezTo>
                          <a:pt x="5282792" y="-61749"/>
                          <a:pt x="5550029" y="13695"/>
                          <a:pt x="5690894" y="0"/>
                        </a:cubicBezTo>
                        <a:cubicBezTo>
                          <a:pt x="5831759" y="-13695"/>
                          <a:pt x="5933389" y="30158"/>
                          <a:pt x="6003893" y="0"/>
                        </a:cubicBezTo>
                        <a:cubicBezTo>
                          <a:pt x="6074397" y="-30158"/>
                          <a:pt x="6349341" y="11963"/>
                          <a:pt x="6658346" y="0"/>
                        </a:cubicBezTo>
                        <a:cubicBezTo>
                          <a:pt x="6967351" y="-11963"/>
                          <a:pt x="6870005" y="38371"/>
                          <a:pt x="7056709" y="0"/>
                        </a:cubicBezTo>
                        <a:cubicBezTo>
                          <a:pt x="7243413" y="-38371"/>
                          <a:pt x="7463443" y="25283"/>
                          <a:pt x="7625798" y="0"/>
                        </a:cubicBezTo>
                        <a:cubicBezTo>
                          <a:pt x="7788153" y="-25283"/>
                          <a:pt x="8224536" y="24674"/>
                          <a:pt x="8536341" y="0"/>
                        </a:cubicBezTo>
                        <a:cubicBezTo>
                          <a:pt x="8559403" y="141959"/>
                          <a:pt x="8477570" y="474110"/>
                          <a:pt x="8536341" y="642638"/>
                        </a:cubicBezTo>
                        <a:cubicBezTo>
                          <a:pt x="8595112" y="811166"/>
                          <a:pt x="8504568" y="948396"/>
                          <a:pt x="8536341" y="1237672"/>
                        </a:cubicBezTo>
                        <a:cubicBezTo>
                          <a:pt x="8568114" y="1526948"/>
                          <a:pt x="8494838" y="1585025"/>
                          <a:pt x="8536341" y="1927913"/>
                        </a:cubicBezTo>
                        <a:cubicBezTo>
                          <a:pt x="8577844" y="2270801"/>
                          <a:pt x="8513802" y="2245856"/>
                          <a:pt x="8536341" y="2522947"/>
                        </a:cubicBezTo>
                        <a:cubicBezTo>
                          <a:pt x="8558880" y="2800038"/>
                          <a:pt x="8490093" y="2880405"/>
                          <a:pt x="8536341" y="2975174"/>
                        </a:cubicBezTo>
                        <a:cubicBezTo>
                          <a:pt x="8582589" y="3069943"/>
                          <a:pt x="8536140" y="3282642"/>
                          <a:pt x="8536341" y="3427400"/>
                        </a:cubicBezTo>
                        <a:cubicBezTo>
                          <a:pt x="8536542" y="3572158"/>
                          <a:pt x="8536115" y="3876532"/>
                          <a:pt x="8536341" y="4022435"/>
                        </a:cubicBezTo>
                        <a:cubicBezTo>
                          <a:pt x="8536567" y="4168338"/>
                          <a:pt x="8528677" y="4502745"/>
                          <a:pt x="8536341" y="4760278"/>
                        </a:cubicBezTo>
                        <a:cubicBezTo>
                          <a:pt x="8388597" y="4818008"/>
                          <a:pt x="8263576" y="4715559"/>
                          <a:pt x="8052615" y="4760278"/>
                        </a:cubicBezTo>
                        <a:cubicBezTo>
                          <a:pt x="7841654" y="4804997"/>
                          <a:pt x="7685125" y="4713289"/>
                          <a:pt x="7568889" y="4760278"/>
                        </a:cubicBezTo>
                        <a:cubicBezTo>
                          <a:pt x="7452653" y="4807267"/>
                          <a:pt x="7162131" y="4683900"/>
                          <a:pt x="6914436" y="4760278"/>
                        </a:cubicBezTo>
                        <a:cubicBezTo>
                          <a:pt x="6666741" y="4836656"/>
                          <a:pt x="6447689" y="4705336"/>
                          <a:pt x="6259983" y="4760278"/>
                        </a:cubicBezTo>
                        <a:cubicBezTo>
                          <a:pt x="6072277" y="4815220"/>
                          <a:pt x="5895060" y="4689791"/>
                          <a:pt x="5605531" y="4760278"/>
                        </a:cubicBezTo>
                        <a:cubicBezTo>
                          <a:pt x="5316002" y="4830765"/>
                          <a:pt x="5221011" y="4727359"/>
                          <a:pt x="4951078" y="4760278"/>
                        </a:cubicBezTo>
                        <a:cubicBezTo>
                          <a:pt x="4681145" y="4793197"/>
                          <a:pt x="4731357" y="4746030"/>
                          <a:pt x="4552715" y="4760278"/>
                        </a:cubicBezTo>
                        <a:cubicBezTo>
                          <a:pt x="4374073" y="4774526"/>
                          <a:pt x="4390531" y="4746817"/>
                          <a:pt x="4239716" y="4760278"/>
                        </a:cubicBezTo>
                        <a:cubicBezTo>
                          <a:pt x="4088901" y="4773739"/>
                          <a:pt x="3956043" y="4721747"/>
                          <a:pt x="3755990" y="4760278"/>
                        </a:cubicBezTo>
                        <a:cubicBezTo>
                          <a:pt x="3555937" y="4798809"/>
                          <a:pt x="3377430" y="4691551"/>
                          <a:pt x="3016174" y="4760278"/>
                        </a:cubicBezTo>
                        <a:cubicBezTo>
                          <a:pt x="2654918" y="4829005"/>
                          <a:pt x="2442195" y="4736293"/>
                          <a:pt x="2276358" y="4760278"/>
                        </a:cubicBezTo>
                        <a:cubicBezTo>
                          <a:pt x="2110521" y="4784263"/>
                          <a:pt x="1803279" y="4721865"/>
                          <a:pt x="1536541" y="4760278"/>
                        </a:cubicBezTo>
                        <a:cubicBezTo>
                          <a:pt x="1269803" y="4798691"/>
                          <a:pt x="1085792" y="4693641"/>
                          <a:pt x="967452" y="4760278"/>
                        </a:cubicBezTo>
                        <a:cubicBezTo>
                          <a:pt x="849112" y="4826915"/>
                          <a:pt x="291384" y="4686517"/>
                          <a:pt x="0" y="4760278"/>
                        </a:cubicBezTo>
                        <a:cubicBezTo>
                          <a:pt x="-18209" y="4539929"/>
                          <a:pt x="22196" y="4385979"/>
                          <a:pt x="0" y="4212846"/>
                        </a:cubicBezTo>
                        <a:cubicBezTo>
                          <a:pt x="-22196" y="4039713"/>
                          <a:pt x="33467" y="3921882"/>
                          <a:pt x="0" y="3665414"/>
                        </a:cubicBezTo>
                        <a:cubicBezTo>
                          <a:pt x="-33467" y="3408946"/>
                          <a:pt x="20335" y="3331463"/>
                          <a:pt x="0" y="3165585"/>
                        </a:cubicBezTo>
                        <a:cubicBezTo>
                          <a:pt x="-20335" y="2999707"/>
                          <a:pt x="12716" y="2926084"/>
                          <a:pt x="0" y="2713358"/>
                        </a:cubicBezTo>
                        <a:cubicBezTo>
                          <a:pt x="-12716" y="2500632"/>
                          <a:pt x="47042" y="2391998"/>
                          <a:pt x="0" y="2165926"/>
                        </a:cubicBezTo>
                        <a:cubicBezTo>
                          <a:pt x="-47042" y="1939854"/>
                          <a:pt x="68681" y="1703802"/>
                          <a:pt x="0" y="1523289"/>
                        </a:cubicBezTo>
                        <a:cubicBezTo>
                          <a:pt x="-68681" y="1342776"/>
                          <a:pt x="31755" y="1069212"/>
                          <a:pt x="0" y="928254"/>
                        </a:cubicBezTo>
                        <a:cubicBezTo>
                          <a:pt x="-31755" y="787297"/>
                          <a:pt x="1297" y="3088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21F5A6-E006-4BF7-BEC7-351FFF72ADD1}"/>
              </a:ext>
            </a:extLst>
          </p:cNvPr>
          <p:cNvSpPr/>
          <p:nvPr/>
        </p:nvSpPr>
        <p:spPr>
          <a:xfrm>
            <a:off x="332237" y="223569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2BDDC5D1-8552-44B4-84E9-50128CEC1716}"/>
              </a:ext>
            </a:extLst>
          </p:cNvPr>
          <p:cNvSpPr txBox="1">
            <a:spLocks/>
          </p:cNvSpPr>
          <p:nvPr/>
        </p:nvSpPr>
        <p:spPr>
          <a:xfrm>
            <a:off x="2817649" y="472632"/>
            <a:ext cx="3508703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u="sng" dirty="0">
                <a:latin typeface="Geo Sans Light NWEA" panose="02000603020000020003" pitchFamily="2" charset="0"/>
              </a:rPr>
              <a:t>D.I.S.C.O. 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FCDE5-78F8-41B0-93C1-8BEA684C46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3"/>
            <a:ext cx="517792" cy="517792"/>
          </a:xfrm>
          <a:prstGeom prst="rect">
            <a:avLst/>
          </a:prstGeom>
        </p:spPr>
      </p:pic>
      <p:pic>
        <p:nvPicPr>
          <p:cNvPr id="13" name="Picture 4" descr="Disco Ball, Mirror Ball, Glitter Ball">
            <a:extLst>
              <a:ext uri="{FF2B5EF4-FFF2-40B4-BE49-F238E27FC236}">
                <a16:creationId xmlns:a16="http://schemas.microsoft.com/office/drawing/2014/main" id="{37086F1D-F379-44F5-ADDD-9897A28C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61" y="1258180"/>
            <a:ext cx="1016386" cy="20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isco Ball, Mirror Ball, Glitter Ball">
            <a:extLst>
              <a:ext uri="{FF2B5EF4-FFF2-40B4-BE49-F238E27FC236}">
                <a16:creationId xmlns:a16="http://schemas.microsoft.com/office/drawing/2014/main" id="{4CFB7DEF-1B0C-435A-AFC9-CA8F97CB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83" y="1258180"/>
            <a:ext cx="1016386" cy="20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isco Ball, Mirror Ball, Glitter Ball">
            <a:extLst>
              <a:ext uri="{FF2B5EF4-FFF2-40B4-BE49-F238E27FC236}">
                <a16:creationId xmlns:a16="http://schemas.microsoft.com/office/drawing/2014/main" id="{252D865D-BF4F-4F00-87A8-E2850C4F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70" y="1258180"/>
            <a:ext cx="1016386" cy="20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isco Ball, Mirror Ball, Glitter Ball">
            <a:extLst>
              <a:ext uri="{FF2B5EF4-FFF2-40B4-BE49-F238E27FC236}">
                <a16:creationId xmlns:a16="http://schemas.microsoft.com/office/drawing/2014/main" id="{73D5C7AC-822D-4753-B575-3CC957D2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92" y="1258180"/>
            <a:ext cx="1016386" cy="20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isco Ball, Mirror Ball, Glitter Ball">
            <a:extLst>
              <a:ext uri="{FF2B5EF4-FFF2-40B4-BE49-F238E27FC236}">
                <a16:creationId xmlns:a16="http://schemas.microsoft.com/office/drawing/2014/main" id="{9D85B0BD-A9FA-4624-B4A6-B3588EB2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95" y="1258180"/>
            <a:ext cx="1016386" cy="20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54;p13">
            <a:extLst>
              <a:ext uri="{FF2B5EF4-FFF2-40B4-BE49-F238E27FC236}">
                <a16:creationId xmlns:a16="http://schemas.microsoft.com/office/drawing/2014/main" id="{552CE14D-3066-4810-A151-195D4CECBC06}"/>
              </a:ext>
            </a:extLst>
          </p:cNvPr>
          <p:cNvSpPr txBox="1">
            <a:spLocks/>
          </p:cNvSpPr>
          <p:nvPr/>
        </p:nvSpPr>
        <p:spPr>
          <a:xfrm>
            <a:off x="1210195" y="3240556"/>
            <a:ext cx="1345187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100" dirty="0">
                <a:latin typeface="Geo Sans Light NWEA" panose="02000603020000020003" pitchFamily="2" charset="0"/>
              </a:rPr>
              <a:t>Develop</a:t>
            </a:r>
          </a:p>
        </p:txBody>
      </p:sp>
      <p:sp>
        <p:nvSpPr>
          <p:cNvPr id="25" name="Google Shape;54;p13">
            <a:extLst>
              <a:ext uri="{FF2B5EF4-FFF2-40B4-BE49-F238E27FC236}">
                <a16:creationId xmlns:a16="http://schemas.microsoft.com/office/drawing/2014/main" id="{883BDD12-CD77-4FBF-907B-E079A5764C9A}"/>
              </a:ext>
            </a:extLst>
          </p:cNvPr>
          <p:cNvSpPr txBox="1">
            <a:spLocks/>
          </p:cNvSpPr>
          <p:nvPr/>
        </p:nvSpPr>
        <p:spPr>
          <a:xfrm>
            <a:off x="2543311" y="3240555"/>
            <a:ext cx="1345187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100" dirty="0">
                <a:latin typeface="Geo Sans Light NWEA" panose="02000603020000020003" pitchFamily="2" charset="0"/>
              </a:rPr>
              <a:t>Imagine</a:t>
            </a:r>
          </a:p>
        </p:txBody>
      </p:sp>
      <p:sp>
        <p:nvSpPr>
          <p:cNvPr id="26" name="Google Shape;54;p13">
            <a:extLst>
              <a:ext uri="{FF2B5EF4-FFF2-40B4-BE49-F238E27FC236}">
                <a16:creationId xmlns:a16="http://schemas.microsoft.com/office/drawing/2014/main" id="{9D469506-5072-4C2F-BE9D-261C8FE02D03}"/>
              </a:ext>
            </a:extLst>
          </p:cNvPr>
          <p:cNvSpPr txBox="1">
            <a:spLocks/>
          </p:cNvSpPr>
          <p:nvPr/>
        </p:nvSpPr>
        <p:spPr>
          <a:xfrm>
            <a:off x="3888497" y="3240554"/>
            <a:ext cx="1345187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100" dirty="0">
                <a:latin typeface="Geo Sans Light NWEA" panose="02000603020000020003" pitchFamily="2" charset="0"/>
              </a:rPr>
              <a:t>Switch</a:t>
            </a:r>
          </a:p>
        </p:txBody>
      </p:sp>
      <p:sp>
        <p:nvSpPr>
          <p:cNvPr id="27" name="Google Shape;54;p13">
            <a:extLst>
              <a:ext uri="{FF2B5EF4-FFF2-40B4-BE49-F238E27FC236}">
                <a16:creationId xmlns:a16="http://schemas.microsoft.com/office/drawing/2014/main" id="{504F8DEA-03C1-40FF-9D5A-687A9AFC8D2A}"/>
              </a:ext>
            </a:extLst>
          </p:cNvPr>
          <p:cNvSpPr txBox="1">
            <a:spLocks/>
          </p:cNvSpPr>
          <p:nvPr/>
        </p:nvSpPr>
        <p:spPr>
          <a:xfrm>
            <a:off x="5242227" y="3240554"/>
            <a:ext cx="1345187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100" dirty="0">
                <a:latin typeface="Geo Sans Light NWEA" panose="02000603020000020003" pitchFamily="2" charset="0"/>
              </a:rPr>
              <a:t>Compare</a:t>
            </a:r>
          </a:p>
        </p:txBody>
      </p:sp>
      <p:sp>
        <p:nvSpPr>
          <p:cNvPr id="28" name="Google Shape;54;p13">
            <a:extLst>
              <a:ext uri="{FF2B5EF4-FFF2-40B4-BE49-F238E27FC236}">
                <a16:creationId xmlns:a16="http://schemas.microsoft.com/office/drawing/2014/main" id="{8C05686D-08D0-42B1-8EB8-0617D3A3D917}"/>
              </a:ext>
            </a:extLst>
          </p:cNvPr>
          <p:cNvSpPr txBox="1">
            <a:spLocks/>
          </p:cNvSpPr>
          <p:nvPr/>
        </p:nvSpPr>
        <p:spPr>
          <a:xfrm>
            <a:off x="6595957" y="3205520"/>
            <a:ext cx="1345187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100" dirty="0">
                <a:latin typeface="Geo Sans Light NWEA" panose="02000603020000020003" pitchFamily="2" charset="0"/>
              </a:rPr>
              <a:t>Oppose</a:t>
            </a:r>
          </a:p>
        </p:txBody>
      </p:sp>
    </p:spTree>
    <p:extLst>
      <p:ext uri="{BB962C8B-B14F-4D97-AF65-F5344CB8AC3E}">
        <p14:creationId xmlns:p14="http://schemas.microsoft.com/office/powerpoint/2010/main" val="393364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F3C22E-8F86-490C-BF41-725173AB5972}"/>
              </a:ext>
            </a:extLst>
          </p:cNvPr>
          <p:cNvSpPr/>
          <p:nvPr/>
        </p:nvSpPr>
        <p:spPr>
          <a:xfrm>
            <a:off x="332236" y="20278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B3306F-2C38-4D02-859C-546BBF4413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626543" y="318977"/>
            <a:ext cx="1890914" cy="7450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Geo Sans Light NWEA" panose="02000603020000020003" pitchFamily="2" charset="0"/>
              </a:rPr>
              <a:t>Agenda</a:t>
            </a:r>
            <a:endParaRPr sz="3600" dirty="0">
              <a:latin typeface="Geo Sans Light NWEA" panose="02000603020000020003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9CC63B-511B-440D-839A-6BB4267E95A7}"/>
              </a:ext>
            </a:extLst>
          </p:cNvPr>
          <p:cNvSpPr/>
          <p:nvPr/>
        </p:nvSpPr>
        <p:spPr>
          <a:xfrm>
            <a:off x="2333846" y="1254642"/>
            <a:ext cx="4476307" cy="49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Introduce the text type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8169AF-1EEB-4928-947B-8C9176226A06}"/>
              </a:ext>
            </a:extLst>
          </p:cNvPr>
          <p:cNvSpPr/>
          <p:nvPr/>
        </p:nvSpPr>
        <p:spPr>
          <a:xfrm>
            <a:off x="2333845" y="2117540"/>
            <a:ext cx="4476307" cy="4997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Find the tricky vocabulary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932A12-641C-4B5D-B987-8DCF1DB5BCE5}"/>
              </a:ext>
            </a:extLst>
          </p:cNvPr>
          <p:cNvSpPr/>
          <p:nvPr/>
        </p:nvSpPr>
        <p:spPr>
          <a:xfrm>
            <a:off x="2333845" y="2980439"/>
            <a:ext cx="4476307" cy="4997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Read and discuss the article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01D9283-234E-4AB8-9164-01D2F2F59F05}"/>
              </a:ext>
            </a:extLst>
          </p:cNvPr>
          <p:cNvSpPr/>
          <p:nvPr/>
        </p:nvSpPr>
        <p:spPr>
          <a:xfrm>
            <a:off x="2333846" y="3888858"/>
            <a:ext cx="4476307" cy="4997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Understand the tricky vocabulary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B8EB40-DBB1-48B5-9CF3-B17D08C327E5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4571999" y="1754372"/>
            <a:ext cx="1" cy="363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AA902A-3E12-4DC6-A291-1DE20A26CAB6}"/>
              </a:ext>
            </a:extLst>
          </p:cNvPr>
          <p:cNvCxnSpPr/>
          <p:nvPr/>
        </p:nvCxnSpPr>
        <p:spPr>
          <a:xfrm flipH="1">
            <a:off x="4571997" y="2640030"/>
            <a:ext cx="1" cy="363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874D83-694F-4312-A384-3EC80E387C4D}"/>
              </a:ext>
            </a:extLst>
          </p:cNvPr>
          <p:cNvCxnSpPr/>
          <p:nvPr/>
        </p:nvCxnSpPr>
        <p:spPr>
          <a:xfrm flipH="1">
            <a:off x="4571997" y="3503263"/>
            <a:ext cx="1" cy="363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78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9FE37D-F47C-4889-9F7A-1235B5F746E0}"/>
              </a:ext>
            </a:extLst>
          </p:cNvPr>
          <p:cNvSpPr/>
          <p:nvPr/>
        </p:nvSpPr>
        <p:spPr>
          <a:xfrm>
            <a:off x="332236" y="20278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281CD-25B9-4B92-91E4-C0530C308A25}"/>
              </a:ext>
            </a:extLst>
          </p:cNvPr>
          <p:cNvSpPr txBox="1"/>
          <p:nvPr/>
        </p:nvSpPr>
        <p:spPr>
          <a:xfrm>
            <a:off x="6291241" y="3660768"/>
            <a:ext cx="1306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Newspapers</a:t>
            </a:r>
          </a:p>
        </p:txBody>
      </p:sp>
      <p:sp>
        <p:nvSpPr>
          <p:cNvPr id="9" name="Google Shape;61;p14">
            <a:extLst>
              <a:ext uri="{FF2B5EF4-FFF2-40B4-BE49-F238E27FC236}">
                <a16:creationId xmlns:a16="http://schemas.microsoft.com/office/drawing/2014/main" id="{83E0136D-FDA4-42CE-9121-B01A41285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2718" y="1209623"/>
            <a:ext cx="4866357" cy="3617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600">
              <a:buClr>
                <a:srgbClr val="333333"/>
              </a:buClr>
              <a:buSzPts val="2000"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</a:rPr>
              <a:t>A n</a:t>
            </a:r>
            <a:r>
              <a:rPr lang="en-US" b="0" i="0" dirty="0">
                <a:solidFill>
                  <a:schemeClr val="tx1"/>
                </a:solidFill>
                <a:effectLst/>
                <a:latin typeface="Geo Sans Light NWEA" panose="02000603020000020003" pitchFamily="2" charset="0"/>
              </a:rPr>
              <a:t>ewspaper is a type of non-fiction text which gives information to the reader.</a:t>
            </a:r>
          </a:p>
          <a:p>
            <a:pPr indent="-355600">
              <a:buClr>
                <a:srgbClr val="333333"/>
              </a:buClr>
              <a:buSzPts val="2000"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</a:rPr>
              <a:t>The introductory paragraph usually contains all the information needed to understand the story because many people skim and scan newspapers or only read parts of it.</a:t>
            </a:r>
          </a:p>
          <a:p>
            <a:pPr indent="-355600">
              <a:buClr>
                <a:srgbClr val="333333"/>
              </a:buClr>
              <a:buSzPts val="2000"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</a:rPr>
              <a:t>It retells the what happened in third person and in the past tense. </a:t>
            </a:r>
          </a:p>
          <a:p>
            <a:pPr indent="-355600">
              <a:buClr>
                <a:srgbClr val="333333"/>
              </a:buClr>
              <a:buSzPts val="2000"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</a:rPr>
              <a:t>They contain quotations from people relevant to the story.</a:t>
            </a:r>
            <a:endParaRPr lang="en-GB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593981-17C7-43B9-9955-9919AFC2B2EB}"/>
              </a:ext>
            </a:extLst>
          </p:cNvPr>
          <p:cNvSpPr/>
          <p:nvPr/>
        </p:nvSpPr>
        <p:spPr>
          <a:xfrm>
            <a:off x="2333846" y="402578"/>
            <a:ext cx="4476307" cy="49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Introduce the text type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CB62B4-FC13-4439-A342-F08E74A8A7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pic>
        <p:nvPicPr>
          <p:cNvPr id="1026" name="Picture 2" descr="Newspapers, Stack, Reading, Paper">
            <a:extLst>
              <a:ext uri="{FF2B5EF4-FFF2-40B4-BE49-F238E27FC236}">
                <a16:creationId xmlns:a16="http://schemas.microsoft.com/office/drawing/2014/main" id="{265F2409-22E1-4930-B7A0-9C189C1A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58" y="1298949"/>
            <a:ext cx="2962569" cy="225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3AB37B-A9E4-49A8-9B36-3C922F8C84FD}"/>
              </a:ext>
            </a:extLst>
          </p:cNvPr>
          <p:cNvSpPr/>
          <p:nvPr/>
        </p:nvSpPr>
        <p:spPr>
          <a:xfrm>
            <a:off x="332236" y="20278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763C1-635A-418D-9812-5DCB5BB7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586" y="980501"/>
            <a:ext cx="7740502" cy="3719090"/>
          </a:xfrm>
        </p:spPr>
        <p:txBody>
          <a:bodyPr/>
          <a:lstStyle/>
          <a:p>
            <a:pPr marL="114300" indent="0">
              <a:buNone/>
            </a:pPr>
            <a:r>
              <a:rPr lang="en-GB" sz="2000" dirty="0">
                <a:solidFill>
                  <a:schemeClr val="tx1"/>
                </a:solidFill>
                <a:latin typeface="Geo Sans Light NWEA" panose="02000603020000020003" pitchFamily="2" charset="0"/>
              </a:rPr>
              <a:t>Read the text independently and </a:t>
            </a:r>
            <a:r>
              <a:rPr lang="en-GB" sz="2000" u="sng" dirty="0">
                <a:solidFill>
                  <a:schemeClr val="tx1"/>
                </a:solidFill>
                <a:latin typeface="Geo Sans Light NWEA" panose="02000603020000020003" pitchFamily="2" charset="0"/>
              </a:rPr>
              <a:t>underline</a:t>
            </a:r>
            <a:r>
              <a:rPr lang="en-GB" sz="2000" dirty="0">
                <a:solidFill>
                  <a:schemeClr val="tx1"/>
                </a:solidFill>
                <a:latin typeface="Geo Sans Light NWEA" panose="02000603020000020003" pitchFamily="2" charset="0"/>
              </a:rPr>
              <a:t> the following things as you read: </a:t>
            </a:r>
            <a:r>
              <a:rPr lang="en-GB" sz="2000" dirty="0">
                <a:solidFill>
                  <a:srgbClr val="0070C0"/>
                </a:solidFill>
                <a:latin typeface="Geo Sans Light NWEA" panose="020006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https://www.bbc.co.uk/news/world-us-canada-56921562</a:t>
            </a:r>
            <a:endParaRPr lang="en-GB" sz="2000" dirty="0">
              <a:solidFill>
                <a:srgbClr val="0070C0"/>
              </a:solidFill>
              <a:latin typeface="Geo Sans Light NWEA" panose="02000603020000020003" pitchFamily="2" charset="0"/>
            </a:endParaRPr>
          </a:p>
          <a:p>
            <a:pPr marL="114300" indent="0">
              <a:buNone/>
            </a:pPr>
            <a:endParaRPr lang="en-GB" dirty="0">
              <a:latin typeface="Geo Sans Light NWEA" panose="02000603020000020003" pitchFamily="2" charset="0"/>
            </a:endParaRPr>
          </a:p>
          <a:p>
            <a:pPr marL="342900"/>
            <a:r>
              <a:rPr lang="en-GB" sz="2500" dirty="0">
                <a:solidFill>
                  <a:schemeClr val="tx1"/>
                </a:solidFill>
                <a:latin typeface="Geo Sans Light NWEA" panose="02000603020000020003" pitchFamily="2" charset="0"/>
              </a:rPr>
              <a:t>Names </a:t>
            </a:r>
          </a:p>
          <a:p>
            <a:pPr marL="342900"/>
            <a:r>
              <a:rPr lang="en-GB" sz="2500" dirty="0">
                <a:solidFill>
                  <a:schemeClr val="tx1"/>
                </a:solidFill>
                <a:latin typeface="Geo Sans Light NWEA" panose="02000603020000020003" pitchFamily="2" charset="0"/>
              </a:rPr>
              <a:t>Dates</a:t>
            </a:r>
          </a:p>
          <a:p>
            <a:pPr marL="342900"/>
            <a:r>
              <a:rPr lang="en-GB" sz="2500" dirty="0">
                <a:solidFill>
                  <a:schemeClr val="tx1"/>
                </a:solidFill>
                <a:latin typeface="Geo Sans Light NWEA" panose="02000603020000020003" pitchFamily="2" charset="0"/>
              </a:rPr>
              <a:t>Statistics and numbers</a:t>
            </a:r>
          </a:p>
          <a:p>
            <a:pPr marL="342900"/>
            <a:r>
              <a:rPr lang="en-GB" sz="2500" dirty="0">
                <a:solidFill>
                  <a:schemeClr val="tx1"/>
                </a:solidFill>
                <a:latin typeface="Geo Sans Light NWEA" panose="02000603020000020003" pitchFamily="2" charset="0"/>
              </a:rPr>
              <a:t>Tricky vocabulary</a:t>
            </a:r>
          </a:p>
          <a:p>
            <a:pPr marL="342900"/>
            <a:r>
              <a:rPr lang="en-GB" sz="2500" dirty="0">
                <a:solidFill>
                  <a:schemeClr val="tx1"/>
                </a:solidFill>
                <a:latin typeface="Geo Sans Light NWEA" panose="02000603020000020003" pitchFamily="2" charset="0"/>
              </a:rPr>
              <a:t>Heading / sub-headings</a:t>
            </a:r>
          </a:p>
          <a:p>
            <a:endParaRPr lang="en-GB" dirty="0">
              <a:latin typeface="Geo Sans Light NWEA" panose="02000603020000020003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34C521-6B42-4FEF-838C-03D787945E21}"/>
              </a:ext>
            </a:extLst>
          </p:cNvPr>
          <p:cNvSpPr/>
          <p:nvPr/>
        </p:nvSpPr>
        <p:spPr>
          <a:xfrm>
            <a:off x="2333846" y="402578"/>
            <a:ext cx="4476307" cy="49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Introduce the text type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6FF5B3-898D-4D96-9DD5-C3B977DB81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1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411E79-780A-4101-8E7A-79F3EFEE78AB}"/>
              </a:ext>
            </a:extLst>
          </p:cNvPr>
          <p:cNvSpPr/>
          <p:nvPr/>
        </p:nvSpPr>
        <p:spPr>
          <a:xfrm>
            <a:off x="332233" y="216663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E66EDA-2EB0-46D0-8E42-74365A845039}"/>
              </a:ext>
            </a:extLst>
          </p:cNvPr>
          <p:cNvSpPr/>
          <p:nvPr/>
        </p:nvSpPr>
        <p:spPr>
          <a:xfrm>
            <a:off x="2333845" y="333324"/>
            <a:ext cx="4476307" cy="4997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Find the tricky vocabulary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48F1A8A-5851-45B3-955B-3A82B38D2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74437"/>
              </p:ext>
            </p:extLst>
          </p:nvPr>
        </p:nvGraphicFramePr>
        <p:xfrm>
          <a:off x="2408567" y="2142724"/>
          <a:ext cx="4667102" cy="1460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4683">
                  <a:extLst>
                    <a:ext uri="{9D8B030D-6E8A-4147-A177-3AD203B41FA5}">
                      <a16:colId xmlns:a16="http://schemas.microsoft.com/office/drawing/2014/main" val="2151201635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465115791"/>
                    </a:ext>
                  </a:extLst>
                </a:gridCol>
                <a:gridCol w="1616149">
                  <a:extLst>
                    <a:ext uri="{9D8B030D-6E8A-4147-A177-3AD203B41FA5}">
                      <a16:colId xmlns:a16="http://schemas.microsoft.com/office/drawing/2014/main" val="2260971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valiant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orbit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tribute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5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colleagues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deftly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humility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409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mourn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shockwave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95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foe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manoeuvres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 Sans Light NWEA" panose="02000603020000020003" pitchFamily="2" charset="0"/>
                          <a:cs typeface="Arial"/>
                          <a:sym typeface="Arial"/>
                        </a:rPr>
                        <a:t>sanguine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987036"/>
                  </a:ext>
                </a:extLst>
              </a:tr>
            </a:tbl>
          </a:graphicData>
        </a:graphic>
      </p:graphicFrame>
      <p:sp>
        <p:nvSpPr>
          <p:cNvPr id="12" name="Google Shape;61;p14">
            <a:extLst>
              <a:ext uri="{FF2B5EF4-FFF2-40B4-BE49-F238E27FC236}">
                <a16:creationId xmlns:a16="http://schemas.microsoft.com/office/drawing/2014/main" id="{FFDC5523-84C9-4F6D-9153-5B3C298B40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32363" y="771505"/>
            <a:ext cx="6879265" cy="1018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buClr>
                <a:srgbClr val="333333"/>
              </a:buClr>
              <a:buSzPts val="2000"/>
              <a:buNone/>
            </a:pPr>
            <a:r>
              <a:rPr lang="en-US" b="1" u="sng" dirty="0">
                <a:solidFill>
                  <a:schemeClr val="tx1"/>
                </a:solidFill>
                <a:latin typeface="Geo Sans Light NWEA" panose="02000603020000020003" pitchFamily="2" charset="0"/>
              </a:rPr>
              <a:t>Skim and Scan</a:t>
            </a:r>
          </a:p>
          <a:p>
            <a:pPr marL="101600" indent="0" algn="ctr">
              <a:buClr>
                <a:srgbClr val="333333"/>
              </a:buClr>
              <a:buSzPts val="2000"/>
              <a:buNone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</a:rPr>
              <a:t>You have 5 minutes to find each of these tricky words in the text.</a:t>
            </a:r>
          </a:p>
          <a:p>
            <a:pPr marL="101600" indent="0" algn="ctr">
              <a:buClr>
                <a:srgbClr val="333333"/>
              </a:buClr>
              <a:buSzPts val="2000"/>
              <a:buNone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</a:rPr>
              <a:t>Circle them in the text when you find them!</a:t>
            </a:r>
          </a:p>
          <a:p>
            <a:pPr marL="101600" indent="0" algn="ctr">
              <a:buClr>
                <a:srgbClr val="333333"/>
              </a:buClr>
              <a:buSzPts val="2000"/>
              <a:buNone/>
            </a:pPr>
            <a:endParaRPr lang="en-GB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13" name="Google Shape;61;p14">
            <a:extLst>
              <a:ext uri="{FF2B5EF4-FFF2-40B4-BE49-F238E27FC236}">
                <a16:creationId xmlns:a16="http://schemas.microsoft.com/office/drawing/2014/main" id="{1E61D7AF-813A-4474-9990-349A4B97A34E}"/>
              </a:ext>
            </a:extLst>
          </p:cNvPr>
          <p:cNvSpPr txBox="1">
            <a:spLocks/>
          </p:cNvSpPr>
          <p:nvPr/>
        </p:nvSpPr>
        <p:spPr>
          <a:xfrm>
            <a:off x="462516" y="3877936"/>
            <a:ext cx="8410353" cy="133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indent="0" algn="ctr">
              <a:buClr>
                <a:srgbClr val="333333"/>
              </a:buClr>
              <a:buSzPts val="2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Geo Sans Light NWEA" panose="02000603020000020003" pitchFamily="2" charset="0"/>
              </a:rPr>
              <a:t>I managed to find _______ words in ________ minutes and ______ seconds.</a:t>
            </a:r>
            <a:endParaRPr lang="en-US" sz="1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01600" indent="0" algn="ctr">
              <a:buClr>
                <a:srgbClr val="333333"/>
              </a:buClr>
              <a:buSzPts val="2000"/>
              <a:buFont typeface="Arial"/>
              <a:buNone/>
            </a:pPr>
            <a:endParaRPr lang="en-US" sz="100" b="1" u="sng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01600" indent="0" algn="ctr">
              <a:buClr>
                <a:srgbClr val="333333"/>
              </a:buClr>
              <a:buSzPts val="2000"/>
              <a:buFont typeface="Arial"/>
              <a:buNone/>
            </a:pPr>
            <a:endParaRPr lang="en-US" sz="100" b="1" u="sng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01600" indent="0" algn="ctr">
              <a:buClr>
                <a:srgbClr val="333333"/>
              </a:buClr>
              <a:buSzPts val="2000"/>
              <a:buFont typeface="Arial"/>
              <a:buNone/>
            </a:pPr>
            <a:endParaRPr lang="en-US" sz="100" b="1" u="sng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387350" indent="-285750">
              <a:buClr>
                <a:srgbClr val="333333"/>
              </a:buClr>
              <a:buSzPts val="2000"/>
            </a:pPr>
            <a:endParaRPr lang="en-US" sz="16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387350" indent="-285750">
              <a:buClr>
                <a:srgbClr val="333333"/>
              </a:buClr>
              <a:buSzPts val="2000"/>
            </a:pPr>
            <a:endParaRPr lang="en-US" sz="16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01600" indent="0" algn="ctr">
              <a:buClr>
                <a:srgbClr val="333333"/>
              </a:buClr>
              <a:buSzPts val="2000"/>
              <a:buFont typeface="Arial"/>
              <a:buNone/>
            </a:pPr>
            <a:endParaRPr lang="en-GB" sz="1600" i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AD1D13-E487-4B9F-96DD-7E7287D06014}"/>
              </a:ext>
            </a:extLst>
          </p:cNvPr>
          <p:cNvSpPr/>
          <p:nvPr/>
        </p:nvSpPr>
        <p:spPr>
          <a:xfrm>
            <a:off x="2540771" y="1476260"/>
            <a:ext cx="691117" cy="36175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993F71-FCBA-42EE-B3FE-E4D70D822D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985</Words>
  <Application>Microsoft Office PowerPoint</Application>
  <PresentationFormat>On-screen Show (16:9)</PresentationFormat>
  <Paragraphs>236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Rough Draft</vt:lpstr>
      <vt:lpstr>Geo Sans Light NWEA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Vocabulary Pronunciation</vt:lpstr>
      <vt:lpstr>The General Gist</vt:lpstr>
      <vt:lpstr>Discussion Question</vt:lpstr>
      <vt:lpstr>Let’s read the text altogether!</vt:lpstr>
      <vt:lpstr>Context Clues</vt:lpstr>
      <vt:lpstr>Context Clues</vt:lpstr>
      <vt:lpstr>Context Clues</vt:lpstr>
      <vt:lpstr>Context Clues</vt:lpstr>
      <vt:lpstr>Context Clues</vt:lpstr>
      <vt:lpstr>Dictionary Work</vt:lpstr>
      <vt:lpstr>D.I.S.C.O. - Develop</vt:lpstr>
      <vt:lpstr>Read the extract again now you have a much better understanding of the key vocabulary in the text.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Phoenix</dc:title>
  <cp:lastModifiedBy>Matthew Dix</cp:lastModifiedBy>
  <cp:revision>37</cp:revision>
  <dcterms:modified xsi:type="dcterms:W3CDTF">2022-01-07T11:47:43Z</dcterms:modified>
</cp:coreProperties>
</file>